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8.xml" ContentType="application/vnd.openxmlformats-officedocument.presentationml.slide+xml"/>
  <Override PartName="/ppt/slides/slide14.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13.xml" ContentType="application/vnd.openxmlformats-officedocument.presentationml.slide+xml"/>
  <Override PartName="/ppt/slides/slide17.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16.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25.xml" ContentType="application/vnd.openxmlformats-officedocument.presentationml.slide+xml"/>
  <Override PartName="/ppt/slides/slide22.xml" ContentType="application/vnd.openxmlformats-officedocument.presentationml.slide+xml"/>
  <Override PartName="/ppt/slides/slide27.xml" ContentType="application/vnd.openxmlformats-officedocument.presentationml.slide+xml"/>
  <Override PartName="/ppt/slides/slide29.xml" ContentType="application/vnd.openxmlformats-officedocument.presentationml.slide+xml"/>
  <Override PartName="/ppt/slides/slide26.xml" ContentType="application/vnd.openxmlformats-officedocument.presentationml.slide+xml"/>
  <Override PartName="/ppt/slides/slide28.xml" ContentType="application/vnd.openxmlformats-officedocument.presentationml.slide+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theme/theme3.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2"/>
  </p:notesMasterIdLst>
  <p:sldIdLst>
    <p:sldId id="256" r:id="rId3"/>
    <p:sldId id="292" r:id="rId4"/>
    <p:sldId id="293" r:id="rId5"/>
    <p:sldId id="294" r:id="rId6"/>
    <p:sldId id="295" r:id="rId7"/>
    <p:sldId id="296" r:id="rId8"/>
    <p:sldId id="297" r:id="rId9"/>
    <p:sldId id="270" r:id="rId10"/>
    <p:sldId id="271" r:id="rId11"/>
    <p:sldId id="272" r:id="rId12"/>
    <p:sldId id="273" r:id="rId13"/>
    <p:sldId id="274" r:id="rId14"/>
    <p:sldId id="275" r:id="rId15"/>
    <p:sldId id="276" r:id="rId16"/>
    <p:sldId id="288" r:id="rId17"/>
    <p:sldId id="277" r:id="rId18"/>
    <p:sldId id="287" r:id="rId19"/>
    <p:sldId id="278" r:id="rId20"/>
    <p:sldId id="289" r:id="rId21"/>
    <p:sldId id="279" r:id="rId22"/>
    <p:sldId id="283" r:id="rId23"/>
    <p:sldId id="280" r:id="rId24"/>
    <p:sldId id="281" r:id="rId25"/>
    <p:sldId id="282" r:id="rId26"/>
    <p:sldId id="284" r:id="rId27"/>
    <p:sldId id="285" r:id="rId28"/>
    <p:sldId id="286" r:id="rId29"/>
    <p:sldId id="290" r:id="rId30"/>
    <p:sldId id="29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p:scale>
          <a:sx n="90" d="100"/>
          <a:sy n="90" d="100"/>
        </p:scale>
        <p:origin x="259"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customXml" Target="../customXml/item3.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38" Type="http://schemas.openxmlformats.org/officeDocument/2006/relationships/customXml" Target="../customXml/item2.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customXml" Target="../customXml/item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s>
</file>

<file path=ppt/media/image1.jpe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09CD4B-7094-4D53-A5F9-E1E03B39DCE3}" type="datetimeFigureOut">
              <a:rPr lang="en-US" smtClean="0"/>
              <a:t>2/19/2023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3E5AC6-E86E-403A-8EA9-17457C02EC88}" type="slidenum">
              <a:rPr lang="en-US" smtClean="0"/>
              <a:t>‹#›</a:t>
            </a:fld>
            <a:endParaRPr lang="en-US"/>
          </a:p>
        </p:txBody>
      </p:sp>
    </p:spTree>
    <p:extLst>
      <p:ext uri="{BB962C8B-B14F-4D97-AF65-F5344CB8AC3E}">
        <p14:creationId xmlns:p14="http://schemas.microsoft.com/office/powerpoint/2010/main" val="4124124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A6E74C3-7ED4-4BF8-9C4E-3EE681B0D9AA}" type="datetimeFigureOut">
              <a:rPr lang="en-US" smtClean="0"/>
              <a:t>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ACC84E-9738-45A4-8824-4367658C54F5}" type="slidenum">
              <a:rPr lang="en-US" smtClean="0"/>
              <a:t>‹#›</a:t>
            </a:fld>
            <a:endParaRPr lang="en-US"/>
          </a:p>
        </p:txBody>
      </p:sp>
    </p:spTree>
    <p:extLst>
      <p:ext uri="{BB962C8B-B14F-4D97-AF65-F5344CB8AC3E}">
        <p14:creationId xmlns:p14="http://schemas.microsoft.com/office/powerpoint/2010/main" val="9188660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A6E74C3-7ED4-4BF8-9C4E-3EE681B0D9AA}" type="datetimeFigureOut">
              <a:rPr lang="en-US" smtClean="0"/>
              <a:t>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ACC84E-9738-45A4-8824-4367658C54F5}" type="slidenum">
              <a:rPr lang="en-US" smtClean="0"/>
              <a:t>‹#›</a:t>
            </a:fld>
            <a:endParaRPr lang="en-US"/>
          </a:p>
        </p:txBody>
      </p:sp>
    </p:spTree>
    <p:extLst>
      <p:ext uri="{BB962C8B-B14F-4D97-AF65-F5344CB8AC3E}">
        <p14:creationId xmlns:p14="http://schemas.microsoft.com/office/powerpoint/2010/main" val="2777265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A6E74C3-7ED4-4BF8-9C4E-3EE681B0D9AA}" type="datetimeFigureOut">
              <a:rPr lang="en-US" smtClean="0"/>
              <a:t>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ACC84E-9738-45A4-8824-4367658C54F5}" type="slidenum">
              <a:rPr lang="en-US" smtClean="0"/>
              <a:t>‹#›</a:t>
            </a:fld>
            <a:endParaRPr lang="en-US"/>
          </a:p>
        </p:txBody>
      </p:sp>
    </p:spTree>
    <p:extLst>
      <p:ext uri="{BB962C8B-B14F-4D97-AF65-F5344CB8AC3E}">
        <p14:creationId xmlns:p14="http://schemas.microsoft.com/office/powerpoint/2010/main" val="3833891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0" name="Picture 9" descr="Diagram&#10;&#10;Description automatically generated">
            <a:extLst>
              <a:ext uri="{FF2B5EF4-FFF2-40B4-BE49-F238E27FC236}">
                <a16:creationId xmlns:a16="http://schemas.microsoft.com/office/drawing/2014/main" id="{BF897868-A6F9-4FF4-8567-A06F80663F8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524000" y="1122363"/>
            <a:ext cx="9144000" cy="2387600"/>
          </a:xfrm>
        </p:spPr>
        <p:txBody>
          <a:bodyPr anchor="b"/>
          <a:lstStyle>
            <a:lvl1pPr algn="ctr">
              <a:defRPr sz="6000" b="1">
                <a:solidFill>
                  <a:schemeClr val="accent2">
                    <a:lumMod val="50000"/>
                  </a:schemeClr>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rgbClr val="0070C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959336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577336"/>
            <a:ext cx="10515600" cy="1325563"/>
          </a:xfrm>
        </p:spPr>
        <p:txBody>
          <a:bodyPr/>
          <a:lstStyle>
            <a:lvl1pPr algn="l" rtl="0">
              <a:defRPr b="1">
                <a:solidFill>
                  <a:schemeClr val="accent2">
                    <a:lumMod val="50000"/>
                  </a:schemeClr>
                </a:solidFill>
              </a:defRPr>
            </a:lvl1pPr>
          </a:lstStyle>
          <a:p>
            <a:r>
              <a:rPr lang="en-US" dirty="0"/>
              <a:t>Click to edit Master title style</a:t>
            </a:r>
          </a:p>
        </p:txBody>
      </p:sp>
      <p:sp>
        <p:nvSpPr>
          <p:cNvPr id="3" name="Content Placeholder 2"/>
          <p:cNvSpPr>
            <a:spLocks noGrp="1"/>
          </p:cNvSpPr>
          <p:nvPr>
            <p:ph idx="1"/>
          </p:nvPr>
        </p:nvSpPr>
        <p:spPr/>
        <p:txBody>
          <a:bodyPr/>
          <a:lstStyle>
            <a:lvl1pPr algn="just" rtl="0">
              <a:defRPr/>
            </a:lvl1pPr>
            <a:lvl2pPr algn="just" rtl="0">
              <a:defRPr/>
            </a:lvl2pPr>
            <a:lvl3pPr algn="just" rtl="0">
              <a:defRPr/>
            </a:lvl3pPr>
            <a:lvl4pPr algn="just" rtl="0">
              <a:defRPr/>
            </a:lvl4pPr>
            <a:lvl5pPr algn="just" rtl="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297317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448307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914400" rtl="0" eaLnBrk="1" latinLnBrk="0" hangingPunct="1">
              <a:lnSpc>
                <a:spcPct val="90000"/>
              </a:lnSpc>
              <a:spcBef>
                <a:spcPct val="0"/>
              </a:spcBef>
              <a:buNone/>
              <a:defRPr lang="en-US" sz="4400" b="1" kern="1200" dirty="0">
                <a:solidFill>
                  <a:schemeClr val="accent2">
                    <a:lumMod val="50000"/>
                  </a:schemeClr>
                </a:solidFill>
                <a:latin typeface="+mj-lt"/>
                <a:ea typeface="+mj-ea"/>
                <a:cs typeface="+mj-cs"/>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919851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normAutofit/>
          </a:bodyPr>
          <a:lstStyle>
            <a:lvl1pPr algn="l" defTabSz="914400" rtl="0" eaLnBrk="1" latinLnBrk="0" hangingPunct="1">
              <a:lnSpc>
                <a:spcPct val="90000"/>
              </a:lnSpc>
              <a:spcBef>
                <a:spcPct val="0"/>
              </a:spcBef>
              <a:buNone/>
              <a:defRPr lang="en-US" sz="4400" b="1" kern="1200">
                <a:solidFill>
                  <a:schemeClr val="accent2">
                    <a:lumMod val="50000"/>
                  </a:schemeClr>
                </a:solidFill>
                <a:latin typeface="+mj-lt"/>
                <a:ea typeface="+mj-ea"/>
                <a:cs typeface="+mj-cs"/>
              </a:defRPr>
            </a:lvl1p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436890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914400" rtl="0" eaLnBrk="1" latinLnBrk="0" hangingPunct="1">
              <a:lnSpc>
                <a:spcPct val="90000"/>
              </a:lnSpc>
              <a:spcBef>
                <a:spcPct val="0"/>
              </a:spcBef>
              <a:buNone/>
              <a:defRPr lang="en-US" sz="4400" b="1" kern="1200" dirty="0">
                <a:solidFill>
                  <a:schemeClr val="accent2">
                    <a:lumMod val="50000"/>
                  </a:schemeClr>
                </a:solidFill>
                <a:latin typeface="+mj-lt"/>
                <a:ea typeface="+mj-ea"/>
                <a:cs typeface="+mj-cs"/>
              </a:defRPr>
            </a:lvl1pPr>
          </a:lstStyle>
          <a:p>
            <a:r>
              <a:rPr lang="en-US" dirty="0"/>
              <a:t>Click to edit Master title style</a:t>
            </a:r>
          </a:p>
        </p:txBody>
      </p:sp>
      <p:sp>
        <p:nvSpPr>
          <p:cNvPr id="3" name="Date Placeholder 2"/>
          <p:cNvSpPr>
            <a:spLocks noGrp="1"/>
          </p:cNvSpPr>
          <p:nvPr>
            <p:ph type="dt" sz="half" idx="10"/>
          </p:nvPr>
        </p:nvSpPr>
        <p:spPr/>
        <p:txBody>
          <a:body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01254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295342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40102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A6E74C3-7ED4-4BF8-9C4E-3EE681B0D9AA}" type="datetimeFigureOut">
              <a:rPr lang="en-US" smtClean="0"/>
              <a:t>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ACC84E-9738-45A4-8824-4367658C54F5}" type="slidenum">
              <a:rPr lang="en-US" smtClean="0"/>
              <a:t>‹#›</a:t>
            </a:fld>
            <a:endParaRPr lang="en-US"/>
          </a:p>
        </p:txBody>
      </p:sp>
    </p:spTree>
    <p:extLst>
      <p:ext uri="{BB962C8B-B14F-4D97-AF65-F5344CB8AC3E}">
        <p14:creationId xmlns:p14="http://schemas.microsoft.com/office/powerpoint/2010/main" val="1778617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348043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defTabSz="914400" rtl="0" eaLnBrk="1" latinLnBrk="0" hangingPunct="1">
              <a:lnSpc>
                <a:spcPct val="90000"/>
              </a:lnSpc>
              <a:spcBef>
                <a:spcPct val="0"/>
              </a:spcBef>
              <a:buNone/>
              <a:defRPr lang="en-US" sz="4400" b="1" kern="1200">
                <a:solidFill>
                  <a:schemeClr val="accent2">
                    <a:lumMod val="50000"/>
                  </a:schemeClr>
                </a:solidFill>
                <a:latin typeface="+mj-lt"/>
                <a:ea typeface="+mj-ea"/>
                <a:cs typeface="+mj-cs"/>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031508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normAutofit/>
          </a:bodyPr>
          <a:lstStyle>
            <a:lvl1pPr algn="l" defTabSz="914400" rtl="0" eaLnBrk="1" latinLnBrk="0" hangingPunct="1">
              <a:lnSpc>
                <a:spcPct val="90000"/>
              </a:lnSpc>
              <a:spcBef>
                <a:spcPct val="0"/>
              </a:spcBef>
              <a:buNone/>
              <a:defRPr lang="en-US" sz="4400" b="1" kern="1200" dirty="0">
                <a:solidFill>
                  <a:schemeClr val="accent2">
                    <a:lumMod val="50000"/>
                  </a:schemeClr>
                </a:solidFill>
                <a:latin typeface="+mj-lt"/>
                <a:ea typeface="+mj-ea"/>
                <a:cs typeface="+mj-cs"/>
              </a:defRPr>
            </a:lvl1pPr>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37435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6E74C3-7ED4-4BF8-9C4E-3EE681B0D9AA}" type="datetimeFigureOut">
              <a:rPr lang="en-US" smtClean="0"/>
              <a:t>2/19/2023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ACC84E-9738-45A4-8824-4367658C54F5}" type="slidenum">
              <a:rPr lang="en-US" smtClean="0"/>
              <a:t>‹#›</a:t>
            </a:fld>
            <a:endParaRPr lang="en-US"/>
          </a:p>
        </p:txBody>
      </p:sp>
    </p:spTree>
    <p:extLst>
      <p:ext uri="{BB962C8B-B14F-4D97-AF65-F5344CB8AC3E}">
        <p14:creationId xmlns:p14="http://schemas.microsoft.com/office/powerpoint/2010/main" val="2419174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A6E74C3-7ED4-4BF8-9C4E-3EE681B0D9AA}" type="datetimeFigureOut">
              <a:rPr lang="en-US" smtClean="0"/>
              <a:t>2/19/2023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ACC84E-9738-45A4-8824-4367658C54F5}" type="slidenum">
              <a:rPr lang="en-US" smtClean="0"/>
              <a:t>‹#›</a:t>
            </a:fld>
            <a:endParaRPr lang="en-US"/>
          </a:p>
        </p:txBody>
      </p:sp>
    </p:spTree>
    <p:extLst>
      <p:ext uri="{BB962C8B-B14F-4D97-AF65-F5344CB8AC3E}">
        <p14:creationId xmlns:p14="http://schemas.microsoft.com/office/powerpoint/2010/main" val="2005477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A6E74C3-7ED4-4BF8-9C4E-3EE681B0D9AA}" type="datetimeFigureOut">
              <a:rPr lang="en-US" smtClean="0"/>
              <a:t>2/19/2023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ACC84E-9738-45A4-8824-4367658C54F5}" type="slidenum">
              <a:rPr lang="en-US" smtClean="0"/>
              <a:t>‹#›</a:t>
            </a:fld>
            <a:endParaRPr lang="en-US"/>
          </a:p>
        </p:txBody>
      </p:sp>
    </p:spTree>
    <p:extLst>
      <p:ext uri="{BB962C8B-B14F-4D97-AF65-F5344CB8AC3E}">
        <p14:creationId xmlns:p14="http://schemas.microsoft.com/office/powerpoint/2010/main" val="1053393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A6E74C3-7ED4-4BF8-9C4E-3EE681B0D9AA}" type="datetimeFigureOut">
              <a:rPr lang="en-US" smtClean="0"/>
              <a:t>2/19/2023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ACC84E-9738-45A4-8824-4367658C54F5}" type="slidenum">
              <a:rPr lang="en-US" smtClean="0"/>
              <a:t>‹#›</a:t>
            </a:fld>
            <a:endParaRPr lang="en-US"/>
          </a:p>
        </p:txBody>
      </p:sp>
    </p:spTree>
    <p:extLst>
      <p:ext uri="{BB962C8B-B14F-4D97-AF65-F5344CB8AC3E}">
        <p14:creationId xmlns:p14="http://schemas.microsoft.com/office/powerpoint/2010/main" val="522791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6E74C3-7ED4-4BF8-9C4E-3EE681B0D9AA}" type="datetimeFigureOut">
              <a:rPr lang="en-US" smtClean="0"/>
              <a:t>2/19/2023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ACC84E-9738-45A4-8824-4367658C54F5}" type="slidenum">
              <a:rPr lang="en-US" smtClean="0"/>
              <a:t>‹#›</a:t>
            </a:fld>
            <a:endParaRPr lang="en-US"/>
          </a:p>
        </p:txBody>
      </p:sp>
    </p:spTree>
    <p:extLst>
      <p:ext uri="{BB962C8B-B14F-4D97-AF65-F5344CB8AC3E}">
        <p14:creationId xmlns:p14="http://schemas.microsoft.com/office/powerpoint/2010/main" val="21018714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A6E74C3-7ED4-4BF8-9C4E-3EE681B0D9AA}" type="datetimeFigureOut">
              <a:rPr lang="en-US" smtClean="0"/>
              <a:t>2/19/2023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ACC84E-9738-45A4-8824-4367658C54F5}" type="slidenum">
              <a:rPr lang="en-US" smtClean="0"/>
              <a:t>‹#›</a:t>
            </a:fld>
            <a:endParaRPr lang="en-US"/>
          </a:p>
        </p:txBody>
      </p:sp>
    </p:spTree>
    <p:extLst>
      <p:ext uri="{BB962C8B-B14F-4D97-AF65-F5344CB8AC3E}">
        <p14:creationId xmlns:p14="http://schemas.microsoft.com/office/powerpoint/2010/main" val="3180024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A6E74C3-7ED4-4BF8-9C4E-3EE681B0D9AA}" type="datetimeFigureOut">
              <a:rPr lang="en-US" smtClean="0"/>
              <a:t>2/19/2023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ACC84E-9738-45A4-8824-4367658C54F5}" type="slidenum">
              <a:rPr lang="en-US" smtClean="0"/>
              <a:t>‹#›</a:t>
            </a:fld>
            <a:endParaRPr lang="en-US"/>
          </a:p>
        </p:txBody>
      </p:sp>
    </p:spTree>
    <p:extLst>
      <p:ext uri="{BB962C8B-B14F-4D97-AF65-F5344CB8AC3E}">
        <p14:creationId xmlns:p14="http://schemas.microsoft.com/office/powerpoint/2010/main" val="3788015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6E74C3-7ED4-4BF8-9C4E-3EE681B0D9AA}" type="datetimeFigureOut">
              <a:rPr lang="en-US" smtClean="0"/>
              <a:t>2/19/2023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ACC84E-9738-45A4-8824-4367658C54F5}" type="slidenum">
              <a:rPr lang="en-US" smtClean="0"/>
              <a:t>‹#›</a:t>
            </a:fld>
            <a:endParaRPr lang="en-US"/>
          </a:p>
        </p:txBody>
      </p:sp>
    </p:spTree>
    <p:extLst>
      <p:ext uri="{BB962C8B-B14F-4D97-AF65-F5344CB8AC3E}">
        <p14:creationId xmlns:p14="http://schemas.microsoft.com/office/powerpoint/2010/main" val="15861199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descr="A picture containing graphical user interface&#10;&#10;Description automatically generated">
            <a:extLst>
              <a:ext uri="{FF2B5EF4-FFF2-40B4-BE49-F238E27FC236}">
                <a16:creationId xmlns:a16="http://schemas.microsoft.com/office/drawing/2014/main" id="{24F0B7C1-517F-4C2F-9FA1-A8CF5C945DF6}"/>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2" name="Title Placeholder 1"/>
          <p:cNvSpPr>
            <a:spLocks noGrp="1"/>
          </p:cNvSpPr>
          <p:nvPr>
            <p:ph type="title"/>
          </p:nvPr>
        </p:nvSpPr>
        <p:spPr>
          <a:xfrm>
            <a:off x="838200" y="674218"/>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902899"/>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45EECF-C65B-4F4A-9BA1-8AE5FBF65143}" type="datetimeFigureOut">
              <a:rPr lang="en-US" smtClean="0">
                <a:solidFill>
                  <a:prstClr val="black">
                    <a:tint val="75000"/>
                  </a:prstClr>
                </a:solidFill>
              </a:rPr>
              <a:pPr/>
              <a:t>2/19/2023</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19D288-421E-4E07-ADF8-B8ADA4EF74D8}" type="slidenum">
              <a:rPr lang="en-US" smtClean="0">
                <a:solidFill>
                  <a:prstClr val="black">
                    <a:tint val="75000"/>
                  </a:prstClr>
                </a:solidFill>
              </a:rPr>
              <a:pPr/>
              <a:t>‹#›</a:t>
            </a:fld>
            <a:endParaRPr lang="en-US">
              <a:solidFill>
                <a:prstClr val="black">
                  <a:tint val="75000"/>
                </a:prstClr>
              </a:solidFill>
            </a:endParaRPr>
          </a:p>
        </p:txBody>
      </p:sp>
      <p:pic>
        <p:nvPicPr>
          <p:cNvPr id="12" name="Picture 11" descr="Text&#10;&#10;Description automatically generated">
            <a:extLst>
              <a:ext uri="{FF2B5EF4-FFF2-40B4-BE49-F238E27FC236}">
                <a16:creationId xmlns:a16="http://schemas.microsoft.com/office/drawing/2014/main" id="{54063EF5-8EF9-345B-0C99-AD071AFAD95A}"/>
              </a:ext>
            </a:extLst>
          </p:cNvPr>
          <p:cNvPicPr>
            <a:picLocks noChangeAspect="1"/>
          </p:cNvPicPr>
          <p:nvPr userDrawn="1"/>
        </p:nvPicPr>
        <p:blipFill rotWithShape="1">
          <a:blip r:embed="rId14">
            <a:extLst>
              <a:ext uri="{28A0092B-C50C-407E-A947-70E740481C1C}">
                <a14:useLocalDpi xmlns:a14="http://schemas.microsoft.com/office/drawing/2010/main" val="0"/>
              </a:ext>
            </a:extLst>
          </a:blip>
          <a:srcRect l="9391"/>
          <a:stretch/>
        </p:blipFill>
        <p:spPr>
          <a:xfrm>
            <a:off x="0" y="4499"/>
            <a:ext cx="4078870" cy="869838"/>
          </a:xfrm>
          <a:prstGeom prst="rect">
            <a:avLst/>
          </a:prstGeom>
        </p:spPr>
      </p:pic>
    </p:spTree>
    <p:extLst>
      <p:ext uri="{BB962C8B-B14F-4D97-AF65-F5344CB8AC3E}">
        <p14:creationId xmlns:p14="http://schemas.microsoft.com/office/powerpoint/2010/main" val="29651628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EA040A-70A5-456B-BAA0-B7DB70C5FAD7}"/>
              </a:ext>
            </a:extLst>
          </p:cNvPr>
          <p:cNvSpPr txBox="1"/>
          <p:nvPr/>
        </p:nvSpPr>
        <p:spPr>
          <a:xfrm>
            <a:off x="6096000" y="5557653"/>
            <a:ext cx="5605153" cy="584775"/>
          </a:xfrm>
          <a:prstGeom prst="rect">
            <a:avLst/>
          </a:prstGeom>
          <a:noFill/>
        </p:spPr>
        <p:txBody>
          <a:bodyPr wrap="square" rtlCol="0">
            <a:spAutoFit/>
          </a:bodyPr>
          <a:lstStyle/>
          <a:p>
            <a:r>
              <a:rPr lang="ar-EG" sz="3200" b="1" dirty="0">
                <a:solidFill>
                  <a:schemeClr val="bg2">
                    <a:lumMod val="10000"/>
                  </a:schemeClr>
                </a:solidFill>
                <a:cs typeface="+mj-cs"/>
              </a:rPr>
              <a:t>جامعة العلمين الدولية</a:t>
            </a:r>
            <a:endParaRPr lang="en-US" sz="3200" b="1" dirty="0">
              <a:solidFill>
                <a:schemeClr val="bg2">
                  <a:lumMod val="10000"/>
                </a:schemeClr>
              </a:solidFill>
              <a:cs typeface="+mj-cs"/>
            </a:endParaRPr>
          </a:p>
        </p:txBody>
      </p:sp>
      <p:pic>
        <p:nvPicPr>
          <p:cNvPr id="4" name="Picture 3" descr="Diagram&#10;&#10;Description automatically generated">
            <a:extLst>
              <a:ext uri="{FF2B5EF4-FFF2-40B4-BE49-F238E27FC236}">
                <a16:creationId xmlns:a16="http://schemas.microsoft.com/office/drawing/2014/main" id="{EC4ECEB1-D274-0FB4-5588-A0A0C84E79B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0160"/>
            <a:ext cx="12192000" cy="6858000"/>
          </a:xfrm>
          <a:prstGeom prst="rect">
            <a:avLst/>
          </a:prstGeom>
        </p:spPr>
      </p:pic>
      <p:sp>
        <p:nvSpPr>
          <p:cNvPr id="5" name="TextBox 4">
            <a:extLst>
              <a:ext uri="{FF2B5EF4-FFF2-40B4-BE49-F238E27FC236}">
                <a16:creationId xmlns:a16="http://schemas.microsoft.com/office/drawing/2014/main" id="{A667843C-C51F-5711-AA48-3A6028CB7073}"/>
              </a:ext>
            </a:extLst>
          </p:cNvPr>
          <p:cNvSpPr txBox="1"/>
          <p:nvPr/>
        </p:nvSpPr>
        <p:spPr>
          <a:xfrm>
            <a:off x="6248400" y="5710053"/>
            <a:ext cx="5605153" cy="584775"/>
          </a:xfrm>
          <a:prstGeom prst="rect">
            <a:avLst/>
          </a:prstGeom>
          <a:noFill/>
        </p:spPr>
        <p:txBody>
          <a:bodyPr wrap="square" rtlCol="0">
            <a:spAutoFit/>
          </a:bodyPr>
          <a:lstStyle/>
          <a:p>
            <a:r>
              <a:rPr lang="ar-EG" sz="3200" b="1" dirty="0">
                <a:solidFill>
                  <a:schemeClr val="bg2">
                    <a:lumMod val="10000"/>
                  </a:schemeClr>
                </a:solidFill>
                <a:cs typeface="+mj-cs"/>
              </a:rPr>
              <a:t>جامعة العلمين الدولية</a:t>
            </a:r>
            <a:endParaRPr lang="en-US" sz="3200" b="1" dirty="0">
              <a:solidFill>
                <a:schemeClr val="bg2">
                  <a:lumMod val="10000"/>
                </a:schemeClr>
              </a:solidFill>
              <a:cs typeface="+mj-cs"/>
            </a:endParaRPr>
          </a:p>
        </p:txBody>
      </p:sp>
      <p:pic>
        <p:nvPicPr>
          <p:cNvPr id="7" name="Picture 6" descr="Text, logo&#10;&#10;Description automatically generated">
            <a:extLst>
              <a:ext uri="{FF2B5EF4-FFF2-40B4-BE49-F238E27FC236}">
                <a16:creationId xmlns:a16="http://schemas.microsoft.com/office/drawing/2014/main" id="{B716B006-77C5-7A74-28F4-F43518FD88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4155" y="1097280"/>
            <a:ext cx="4647440" cy="2179320"/>
          </a:xfrm>
          <a:prstGeom prst="rect">
            <a:avLst/>
          </a:prstGeom>
        </p:spPr>
      </p:pic>
    </p:spTree>
    <p:extLst>
      <p:ext uri="{BB962C8B-B14F-4D97-AF65-F5344CB8AC3E}">
        <p14:creationId xmlns:p14="http://schemas.microsoft.com/office/powerpoint/2010/main" val="36097129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8077A-E69C-681F-D69A-88C9739BBC8C}"/>
              </a:ext>
            </a:extLst>
          </p:cNvPr>
          <p:cNvSpPr>
            <a:spLocks noGrp="1"/>
          </p:cNvSpPr>
          <p:nvPr>
            <p:ph type="title"/>
          </p:nvPr>
        </p:nvSpPr>
        <p:spPr/>
        <p:txBody>
          <a:bodyPr/>
          <a:lstStyle/>
          <a:p>
            <a:r>
              <a:rPr lang="en-US" dirty="0"/>
              <a:t>Let’s talk about class diagram</a:t>
            </a:r>
            <a:endParaRPr lang="en-VG" dirty="0"/>
          </a:p>
        </p:txBody>
      </p:sp>
      <p:sp>
        <p:nvSpPr>
          <p:cNvPr id="3" name="Content Placeholder 2">
            <a:extLst>
              <a:ext uri="{FF2B5EF4-FFF2-40B4-BE49-F238E27FC236}">
                <a16:creationId xmlns:a16="http://schemas.microsoft.com/office/drawing/2014/main" id="{2E5DC128-1880-32A5-84CB-541FA5C0AAE5}"/>
              </a:ext>
            </a:extLst>
          </p:cNvPr>
          <p:cNvSpPr>
            <a:spLocks noGrp="1"/>
          </p:cNvSpPr>
          <p:nvPr>
            <p:ph idx="1"/>
          </p:nvPr>
        </p:nvSpPr>
        <p:spPr>
          <a:xfrm>
            <a:off x="822960" y="1763353"/>
            <a:ext cx="10515600" cy="4351338"/>
          </a:xfrm>
        </p:spPr>
        <p:txBody>
          <a:bodyPr/>
          <a:lstStyle/>
          <a:p>
            <a:pPr marL="0" indent="0">
              <a:buNone/>
            </a:pPr>
            <a:r>
              <a:rPr lang="en-US" b="1" i="0" dirty="0">
                <a:effectLst/>
                <a:latin typeface="Inter" panose="020B0502030000000004" pitchFamily="34" charset="0"/>
              </a:rPr>
              <a:t>Class diagrams </a:t>
            </a:r>
            <a:r>
              <a:rPr lang="en-US" b="0" i="0" dirty="0">
                <a:effectLst/>
                <a:latin typeface="Inter" panose="020B0502030000000004" pitchFamily="34" charset="0"/>
              </a:rPr>
              <a:t>are the main building block of any object-oriented solution which is a type of </a:t>
            </a:r>
            <a:r>
              <a:rPr lang="en-US" i="0" dirty="0">
                <a:effectLst/>
                <a:latin typeface="Inter" panose="020B0502030000000004" pitchFamily="34" charset="0"/>
              </a:rPr>
              <a:t>Structure-diagrams</a:t>
            </a:r>
            <a:r>
              <a:rPr lang="en-US" b="0" i="0" dirty="0">
                <a:effectLst/>
                <a:latin typeface="Inter" panose="020B0502030000000004" pitchFamily="34" charset="0"/>
              </a:rPr>
              <a:t>. </a:t>
            </a:r>
          </a:p>
          <a:p>
            <a:pPr marL="0" indent="0">
              <a:buNone/>
            </a:pPr>
            <a:r>
              <a:rPr lang="en-US" b="0" i="0" dirty="0">
                <a:effectLst/>
                <a:latin typeface="Inter" panose="020B0502030000000004" pitchFamily="34" charset="0"/>
              </a:rPr>
              <a:t>It shows the classes in a system, the attributes, the operations of each class, and the relationship between each class.</a:t>
            </a:r>
          </a:p>
          <a:p>
            <a:r>
              <a:rPr lang="en-US" dirty="0">
                <a:latin typeface="Inter" panose="020B0502030000000004" pitchFamily="34" charset="0"/>
              </a:rPr>
              <a:t>Each class of the class diagram has three parts:</a:t>
            </a:r>
          </a:p>
          <a:p>
            <a:pPr lvl="1"/>
            <a:r>
              <a:rPr lang="en-US" b="0" i="0" dirty="0">
                <a:effectLst/>
                <a:latin typeface="Inter" panose="020B0502030000000004" pitchFamily="34" charset="0"/>
              </a:rPr>
              <a:t>Name at the top.</a:t>
            </a:r>
          </a:p>
          <a:p>
            <a:pPr lvl="1"/>
            <a:r>
              <a:rPr lang="en-US" b="0" i="0" dirty="0">
                <a:effectLst/>
                <a:latin typeface="Inter" panose="020B0502030000000004" pitchFamily="34" charset="0"/>
              </a:rPr>
              <a:t> attributes in the middle.</a:t>
            </a:r>
          </a:p>
          <a:p>
            <a:pPr lvl="1"/>
            <a:r>
              <a:rPr lang="en-US" b="0" i="0" dirty="0">
                <a:effectLst/>
                <a:latin typeface="Inter" panose="020B0502030000000004" pitchFamily="34" charset="0"/>
              </a:rPr>
              <a:t> operations or methods at the bottom.</a:t>
            </a:r>
            <a:endParaRPr lang="en-VG" dirty="0"/>
          </a:p>
        </p:txBody>
      </p:sp>
      <p:pic>
        <p:nvPicPr>
          <p:cNvPr id="4" name="Google Shape;114;p17">
            <a:extLst>
              <a:ext uri="{FF2B5EF4-FFF2-40B4-BE49-F238E27FC236}">
                <a16:creationId xmlns:a16="http://schemas.microsoft.com/office/drawing/2014/main" id="{09D94D6C-08F4-2085-B067-13B6C057FAA9}"/>
              </a:ext>
            </a:extLst>
          </p:cNvPr>
          <p:cNvPicPr preferRelativeResize="0"/>
          <p:nvPr/>
        </p:nvPicPr>
        <p:blipFill>
          <a:blip r:embed="rId2">
            <a:alphaModFix/>
          </a:blip>
          <a:stretch>
            <a:fillRect/>
          </a:stretch>
        </p:blipFill>
        <p:spPr>
          <a:xfrm>
            <a:off x="9253967" y="3672904"/>
            <a:ext cx="2000250" cy="2371725"/>
          </a:xfrm>
          <a:prstGeom prst="rect">
            <a:avLst/>
          </a:prstGeom>
          <a:noFill/>
          <a:ln>
            <a:noFill/>
          </a:ln>
        </p:spPr>
      </p:pic>
    </p:spTree>
    <p:extLst>
      <p:ext uri="{BB962C8B-B14F-4D97-AF65-F5344CB8AC3E}">
        <p14:creationId xmlns:p14="http://schemas.microsoft.com/office/powerpoint/2010/main" val="42717867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B9C94-32E0-D374-6545-9722C2567C1B}"/>
              </a:ext>
            </a:extLst>
          </p:cNvPr>
          <p:cNvSpPr>
            <a:spLocks noGrp="1"/>
          </p:cNvSpPr>
          <p:nvPr>
            <p:ph type="title"/>
          </p:nvPr>
        </p:nvSpPr>
        <p:spPr/>
        <p:txBody>
          <a:bodyPr/>
          <a:lstStyle/>
          <a:p>
            <a:r>
              <a:rPr lang="en-US" dirty="0"/>
              <a:t>Class diagram cont..</a:t>
            </a:r>
            <a:endParaRPr lang="en-VG" dirty="0"/>
          </a:p>
        </p:txBody>
      </p:sp>
      <p:sp>
        <p:nvSpPr>
          <p:cNvPr id="3" name="Content Placeholder 2">
            <a:extLst>
              <a:ext uri="{FF2B5EF4-FFF2-40B4-BE49-F238E27FC236}">
                <a16:creationId xmlns:a16="http://schemas.microsoft.com/office/drawing/2014/main" id="{F90DA3EC-61DF-A8FC-D8CC-390AFBD89E02}"/>
              </a:ext>
            </a:extLst>
          </p:cNvPr>
          <p:cNvSpPr>
            <a:spLocks noGrp="1"/>
          </p:cNvSpPr>
          <p:nvPr>
            <p:ph idx="1"/>
          </p:nvPr>
        </p:nvSpPr>
        <p:spPr/>
        <p:txBody>
          <a:bodyPr/>
          <a:lstStyle/>
          <a:p>
            <a:pPr algn="l"/>
            <a:r>
              <a:rPr lang="en-US" b="0" i="0" dirty="0">
                <a:effectLst/>
                <a:latin typeface="Inter" panose="020B0502030000000004" pitchFamily="34" charset="0"/>
              </a:rPr>
              <a:t>In a large system with many related classes, classes are grouped together to create class diagrams.</a:t>
            </a:r>
          </a:p>
          <a:p>
            <a:pPr algn="l"/>
            <a:r>
              <a:rPr lang="en-US" b="0" i="0" dirty="0">
                <a:effectLst/>
                <a:latin typeface="Inter" panose="020B0502030000000004" pitchFamily="34" charset="0"/>
              </a:rPr>
              <a:t> Different relationships between classes are shown by different types of </a:t>
            </a:r>
            <a:r>
              <a:rPr lang="en-US" b="0" i="0">
                <a:effectLst/>
                <a:latin typeface="Inter" panose="020B0502030000000004" pitchFamily="34" charset="0"/>
              </a:rPr>
              <a:t>arrows as </a:t>
            </a:r>
            <a:r>
              <a:rPr lang="en-US" b="0" i="0" dirty="0">
                <a:effectLst/>
                <a:latin typeface="Inter" panose="020B0502030000000004" pitchFamily="34" charset="0"/>
              </a:rPr>
              <a:t>shown in the following figure:</a:t>
            </a:r>
            <a:r>
              <a:rPr lang="en-US" dirty="0"/>
              <a:t/>
            </a:r>
            <a:br>
              <a:rPr lang="en-US" dirty="0"/>
            </a:br>
            <a:endParaRPr lang="en-VG" dirty="0"/>
          </a:p>
        </p:txBody>
      </p:sp>
      <p:pic>
        <p:nvPicPr>
          <p:cNvPr id="7" name="Picture 6" descr="A picture containing graphical user interface">
            <a:extLst>
              <a:ext uri="{FF2B5EF4-FFF2-40B4-BE49-F238E27FC236}">
                <a16:creationId xmlns:a16="http://schemas.microsoft.com/office/drawing/2014/main" id="{554FF111-4906-2A09-4BE3-B359A8C33EEB}"/>
              </a:ext>
            </a:extLst>
          </p:cNvPr>
          <p:cNvPicPr>
            <a:picLocks noChangeAspect="1"/>
          </p:cNvPicPr>
          <p:nvPr/>
        </p:nvPicPr>
        <p:blipFill rotWithShape="1">
          <a:blip r:embed="rId2">
            <a:extLst>
              <a:ext uri="{28A0092B-C50C-407E-A947-70E740481C1C}">
                <a14:useLocalDpi xmlns:a14="http://schemas.microsoft.com/office/drawing/2010/main" val="0"/>
              </a:ext>
            </a:extLst>
          </a:blip>
          <a:srcRect t="31631" b="16044"/>
          <a:stretch/>
        </p:blipFill>
        <p:spPr>
          <a:xfrm>
            <a:off x="2327929" y="3848100"/>
            <a:ext cx="7536141" cy="2190750"/>
          </a:xfrm>
          <a:prstGeom prst="rect">
            <a:avLst/>
          </a:prstGeom>
          <a:ln>
            <a:noFill/>
          </a:ln>
          <a:effectLst>
            <a:softEdge rad="112500"/>
          </a:effectLst>
        </p:spPr>
      </p:pic>
    </p:spTree>
    <p:extLst>
      <p:ext uri="{BB962C8B-B14F-4D97-AF65-F5344CB8AC3E}">
        <p14:creationId xmlns:p14="http://schemas.microsoft.com/office/powerpoint/2010/main" val="577891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71501-81EF-3787-61AC-0100E7965501}"/>
              </a:ext>
            </a:extLst>
          </p:cNvPr>
          <p:cNvSpPr>
            <a:spLocks noGrp="1"/>
          </p:cNvSpPr>
          <p:nvPr>
            <p:ph type="title"/>
          </p:nvPr>
        </p:nvSpPr>
        <p:spPr/>
        <p:txBody>
          <a:bodyPr/>
          <a:lstStyle/>
          <a:p>
            <a:r>
              <a:rPr lang="en-US" dirty="0"/>
              <a:t>Class diagram relationships:</a:t>
            </a:r>
            <a:endParaRPr lang="en-VG" dirty="0"/>
          </a:p>
        </p:txBody>
      </p:sp>
      <p:sp>
        <p:nvSpPr>
          <p:cNvPr id="3" name="Content Placeholder 2">
            <a:extLst>
              <a:ext uri="{FF2B5EF4-FFF2-40B4-BE49-F238E27FC236}">
                <a16:creationId xmlns:a16="http://schemas.microsoft.com/office/drawing/2014/main" id="{A95CB694-35F6-F8D1-F9D9-AED0353575D8}"/>
              </a:ext>
            </a:extLst>
          </p:cNvPr>
          <p:cNvSpPr>
            <a:spLocks noGrp="1"/>
          </p:cNvSpPr>
          <p:nvPr>
            <p:ph idx="1"/>
          </p:nvPr>
        </p:nvSpPr>
        <p:spPr>
          <a:xfrm>
            <a:off x="838200" y="1902899"/>
            <a:ext cx="9166934" cy="4351338"/>
          </a:xfrm>
        </p:spPr>
        <p:txBody>
          <a:bodyPr>
            <a:normAutofit fontScale="92500" lnSpcReduction="10000"/>
          </a:bodyPr>
          <a:lstStyle/>
          <a:p>
            <a:r>
              <a:rPr lang="en-US" b="1" i="0" dirty="0">
                <a:solidFill>
                  <a:srgbClr val="000000"/>
                </a:solidFill>
                <a:effectLst/>
                <a:latin typeface="charter"/>
              </a:rPr>
              <a:t>Association</a:t>
            </a:r>
          </a:p>
          <a:p>
            <a:pPr lvl="1"/>
            <a:r>
              <a:rPr lang="en-US" b="0" i="0" dirty="0">
                <a:solidFill>
                  <a:srgbClr val="111111"/>
                </a:solidFill>
                <a:effectLst/>
                <a:latin typeface="charter"/>
              </a:rPr>
              <a:t>is the most basic of relationships.</a:t>
            </a:r>
            <a:endParaRPr lang="en-US" b="1" dirty="0">
              <a:solidFill>
                <a:srgbClr val="000000"/>
              </a:solidFill>
              <a:latin typeface="charter"/>
            </a:endParaRPr>
          </a:p>
          <a:p>
            <a:pPr lvl="1"/>
            <a:r>
              <a:rPr lang="en-US" b="0" i="0" dirty="0">
                <a:solidFill>
                  <a:srgbClr val="111111"/>
                </a:solidFill>
                <a:effectLst/>
                <a:latin typeface="charter"/>
              </a:rPr>
              <a:t>Association means any type of relationship or connection between classes.</a:t>
            </a:r>
          </a:p>
          <a:p>
            <a:pPr lvl="1"/>
            <a:r>
              <a:rPr lang="en" dirty="0">
                <a:solidFill>
                  <a:srgbClr val="111111"/>
                </a:solidFill>
                <a:latin typeface="charter"/>
                <a:sym typeface="Arial"/>
              </a:rPr>
              <a:t>describes the reasons for the relationship and the rules that govern the relationship.</a:t>
            </a:r>
          </a:p>
          <a:p>
            <a:pPr lvl="1"/>
            <a:r>
              <a:rPr lang="en-US" b="0" i="0" dirty="0">
                <a:effectLst/>
                <a:latin typeface="source-serif-pro"/>
              </a:rPr>
              <a:t>association relation is established when two classes are connected to each other in any way.</a:t>
            </a:r>
          </a:p>
          <a:p>
            <a:pPr lvl="1"/>
            <a:r>
              <a:rPr lang="en-US" dirty="0">
                <a:latin typeface="charter"/>
              </a:rPr>
              <a:t>Bi-directional.</a:t>
            </a:r>
          </a:p>
          <a:p>
            <a:pPr lvl="1"/>
            <a:r>
              <a:rPr lang="en-US" dirty="0">
                <a:solidFill>
                  <a:srgbClr val="111111"/>
                </a:solidFill>
                <a:latin typeface="charter"/>
              </a:rPr>
              <a:t>We represent an association as a straight line.</a:t>
            </a:r>
            <a:endParaRPr lang="en-US" b="1" i="0" dirty="0">
              <a:solidFill>
                <a:srgbClr val="000000"/>
              </a:solidFill>
              <a:effectLst/>
              <a:latin typeface="charter"/>
            </a:endParaRPr>
          </a:p>
          <a:p>
            <a:pPr marL="457200" lvl="1" indent="0">
              <a:buNone/>
            </a:pPr>
            <a:r>
              <a:rPr lang="en-US" b="1" dirty="0">
                <a:solidFill>
                  <a:srgbClr val="000000"/>
                </a:solidFill>
                <a:latin typeface="charter"/>
              </a:rPr>
              <a:t>Example:</a:t>
            </a:r>
          </a:p>
          <a:p>
            <a:pPr lvl="1"/>
            <a:r>
              <a:rPr lang="en-US" b="0" i="0" dirty="0">
                <a:solidFill>
                  <a:srgbClr val="111111"/>
                </a:solidFill>
                <a:effectLst/>
                <a:latin typeface="charter"/>
              </a:rPr>
              <a:t>we show a direct link between a city bus and its riders using an association line.</a:t>
            </a:r>
          </a:p>
          <a:p>
            <a:pPr lvl="1"/>
            <a:endParaRPr lang="en-US" b="1" i="0" dirty="0">
              <a:solidFill>
                <a:srgbClr val="000000"/>
              </a:solidFill>
              <a:effectLst/>
              <a:latin typeface="charter"/>
            </a:endParaRPr>
          </a:p>
          <a:p>
            <a:endParaRPr lang="en-VG" dirty="0"/>
          </a:p>
        </p:txBody>
      </p:sp>
      <p:pic>
        <p:nvPicPr>
          <p:cNvPr id="5" name="Picture 4">
            <a:extLst>
              <a:ext uri="{FF2B5EF4-FFF2-40B4-BE49-F238E27FC236}">
                <a16:creationId xmlns:a16="http://schemas.microsoft.com/office/drawing/2014/main" id="{95D00766-E652-7565-9EA3-0CAFE9ED65A5}"/>
              </a:ext>
            </a:extLst>
          </p:cNvPr>
          <p:cNvPicPr>
            <a:picLocks noChangeAspect="1"/>
          </p:cNvPicPr>
          <p:nvPr/>
        </p:nvPicPr>
        <p:blipFill>
          <a:blip r:embed="rId2"/>
          <a:stretch>
            <a:fillRect/>
          </a:stretch>
        </p:blipFill>
        <p:spPr>
          <a:xfrm>
            <a:off x="10375425" y="3099439"/>
            <a:ext cx="1103402" cy="2816579"/>
          </a:xfrm>
          <a:prstGeom prst="rect">
            <a:avLst/>
          </a:prstGeom>
        </p:spPr>
      </p:pic>
    </p:spTree>
    <p:extLst>
      <p:ext uri="{BB962C8B-B14F-4D97-AF65-F5344CB8AC3E}">
        <p14:creationId xmlns:p14="http://schemas.microsoft.com/office/powerpoint/2010/main" val="10290878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0EFD4-3A57-CAC5-3C7B-317D31C557DC}"/>
              </a:ext>
            </a:extLst>
          </p:cNvPr>
          <p:cNvSpPr>
            <a:spLocks noGrp="1"/>
          </p:cNvSpPr>
          <p:nvPr>
            <p:ph type="title"/>
          </p:nvPr>
        </p:nvSpPr>
        <p:spPr/>
        <p:txBody>
          <a:bodyPr/>
          <a:lstStyle/>
          <a:p>
            <a:r>
              <a:rPr lang="en-US" dirty="0"/>
              <a:t>Class diagram relationships cont..</a:t>
            </a:r>
            <a:endParaRPr lang="en-VG" dirty="0"/>
          </a:p>
        </p:txBody>
      </p:sp>
      <p:sp>
        <p:nvSpPr>
          <p:cNvPr id="3" name="Content Placeholder 2">
            <a:extLst>
              <a:ext uri="{FF2B5EF4-FFF2-40B4-BE49-F238E27FC236}">
                <a16:creationId xmlns:a16="http://schemas.microsoft.com/office/drawing/2014/main" id="{913FD78E-46FC-B1A0-3D26-CE0F73019AB0}"/>
              </a:ext>
            </a:extLst>
          </p:cNvPr>
          <p:cNvSpPr>
            <a:spLocks noGrp="1"/>
          </p:cNvSpPr>
          <p:nvPr>
            <p:ph idx="1"/>
          </p:nvPr>
        </p:nvSpPr>
        <p:spPr>
          <a:xfrm>
            <a:off x="838200" y="1902899"/>
            <a:ext cx="9344487" cy="4351338"/>
          </a:xfrm>
        </p:spPr>
        <p:txBody>
          <a:bodyPr/>
          <a:lstStyle/>
          <a:p>
            <a:r>
              <a:rPr lang="en-US" b="1" i="0" dirty="0">
                <a:solidFill>
                  <a:srgbClr val="000000"/>
                </a:solidFill>
                <a:effectLst/>
                <a:latin typeface="charter"/>
              </a:rPr>
              <a:t>Directed association</a:t>
            </a:r>
          </a:p>
          <a:p>
            <a:pPr lvl="1"/>
            <a:r>
              <a:rPr lang="en-US" b="0" i="0" dirty="0">
                <a:solidFill>
                  <a:srgbClr val="111111"/>
                </a:solidFill>
                <a:effectLst/>
                <a:latin typeface="charter"/>
              </a:rPr>
              <a:t>shows a strong relationship between classes.</a:t>
            </a:r>
            <a:endParaRPr lang="en-US" b="1" dirty="0">
              <a:solidFill>
                <a:srgbClr val="000000"/>
              </a:solidFill>
              <a:latin typeface="charter"/>
            </a:endParaRPr>
          </a:p>
          <a:p>
            <a:pPr lvl="1"/>
            <a:r>
              <a:rPr lang="en-US" b="0" i="0" dirty="0">
                <a:solidFill>
                  <a:srgbClr val="111111"/>
                </a:solidFill>
                <a:effectLst/>
                <a:latin typeface="charter"/>
              </a:rPr>
              <a:t>The classes must communicate.</a:t>
            </a:r>
          </a:p>
          <a:p>
            <a:pPr lvl="1"/>
            <a:r>
              <a:rPr lang="en-US" dirty="0">
                <a:solidFill>
                  <a:srgbClr val="111111"/>
                </a:solidFill>
                <a:latin typeface="charter"/>
              </a:rPr>
              <a:t> One-way direction (Non-reversible).</a:t>
            </a:r>
            <a:endParaRPr lang="en-US" b="1" i="0" dirty="0">
              <a:solidFill>
                <a:srgbClr val="000000"/>
              </a:solidFill>
              <a:effectLst/>
              <a:latin typeface="charter"/>
            </a:endParaRPr>
          </a:p>
          <a:p>
            <a:pPr lvl="1"/>
            <a:r>
              <a:rPr lang="en-US" b="0" i="0" dirty="0">
                <a:solidFill>
                  <a:srgbClr val="111111"/>
                </a:solidFill>
                <a:effectLst/>
                <a:latin typeface="charter"/>
              </a:rPr>
              <a:t>We represent a direct association with an arrow pointing to our object class.</a:t>
            </a:r>
          </a:p>
          <a:p>
            <a:pPr marL="457200" lvl="1" indent="0">
              <a:buNone/>
            </a:pPr>
            <a:r>
              <a:rPr lang="en-US" b="1" dirty="0">
                <a:solidFill>
                  <a:srgbClr val="000000"/>
                </a:solidFill>
                <a:latin typeface="charter"/>
              </a:rPr>
              <a:t>Example:</a:t>
            </a:r>
          </a:p>
          <a:p>
            <a:pPr lvl="1"/>
            <a:r>
              <a:rPr lang="en-US" b="0" i="0" dirty="0">
                <a:solidFill>
                  <a:srgbClr val="111111"/>
                </a:solidFill>
                <a:effectLst/>
                <a:latin typeface="charter"/>
              </a:rPr>
              <a:t>a bowl might contain fruit.</a:t>
            </a:r>
            <a:endParaRPr lang="en-US" b="1" i="0" dirty="0">
              <a:solidFill>
                <a:srgbClr val="000000"/>
              </a:solidFill>
              <a:effectLst/>
              <a:latin typeface="charter"/>
            </a:endParaRPr>
          </a:p>
          <a:p>
            <a:pPr lvl="1"/>
            <a:r>
              <a:rPr lang="en-US" b="0" i="0" dirty="0">
                <a:solidFill>
                  <a:srgbClr val="111111"/>
                </a:solidFill>
                <a:effectLst/>
                <a:latin typeface="charter"/>
              </a:rPr>
              <a:t>The bowl acts as a container class for the fruit class.</a:t>
            </a:r>
            <a:endParaRPr lang="en-US" b="1" dirty="0">
              <a:solidFill>
                <a:srgbClr val="000000"/>
              </a:solidFill>
              <a:latin typeface="charter"/>
            </a:endParaRPr>
          </a:p>
          <a:p>
            <a:pPr marL="457200" lvl="1" indent="0">
              <a:buNone/>
            </a:pPr>
            <a:endParaRPr lang="en-US" b="1" dirty="0">
              <a:solidFill>
                <a:srgbClr val="000000"/>
              </a:solidFill>
              <a:latin typeface="charter"/>
            </a:endParaRPr>
          </a:p>
          <a:p>
            <a:pPr lvl="1"/>
            <a:endParaRPr lang="en-US" b="1" i="0" dirty="0">
              <a:solidFill>
                <a:srgbClr val="000000"/>
              </a:solidFill>
              <a:effectLst/>
              <a:latin typeface="charter"/>
            </a:endParaRPr>
          </a:p>
          <a:p>
            <a:endParaRPr lang="en-VG" dirty="0"/>
          </a:p>
        </p:txBody>
      </p:sp>
      <p:pic>
        <p:nvPicPr>
          <p:cNvPr id="5" name="Picture 4">
            <a:extLst>
              <a:ext uri="{FF2B5EF4-FFF2-40B4-BE49-F238E27FC236}">
                <a16:creationId xmlns:a16="http://schemas.microsoft.com/office/drawing/2014/main" id="{F4AB2E2B-CD65-F2C3-07ED-CB49A8533E95}"/>
              </a:ext>
            </a:extLst>
          </p:cNvPr>
          <p:cNvPicPr>
            <a:picLocks noChangeAspect="1"/>
          </p:cNvPicPr>
          <p:nvPr/>
        </p:nvPicPr>
        <p:blipFill>
          <a:blip r:embed="rId2"/>
          <a:stretch>
            <a:fillRect/>
          </a:stretch>
        </p:blipFill>
        <p:spPr>
          <a:xfrm>
            <a:off x="10493821" y="3154785"/>
            <a:ext cx="1076325" cy="2819400"/>
          </a:xfrm>
          <a:prstGeom prst="rect">
            <a:avLst/>
          </a:prstGeom>
        </p:spPr>
      </p:pic>
    </p:spTree>
    <p:extLst>
      <p:ext uri="{BB962C8B-B14F-4D97-AF65-F5344CB8AC3E}">
        <p14:creationId xmlns:p14="http://schemas.microsoft.com/office/powerpoint/2010/main" val="1318640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12B43-DFBF-99C3-03E9-6D9F66C5E0E8}"/>
              </a:ext>
            </a:extLst>
          </p:cNvPr>
          <p:cNvSpPr>
            <a:spLocks noGrp="1"/>
          </p:cNvSpPr>
          <p:nvPr>
            <p:ph type="title"/>
          </p:nvPr>
        </p:nvSpPr>
        <p:spPr/>
        <p:txBody>
          <a:bodyPr/>
          <a:lstStyle/>
          <a:p>
            <a:r>
              <a:rPr lang="en-US" dirty="0"/>
              <a:t>Class diagram relationships cont..</a:t>
            </a:r>
            <a:endParaRPr lang="en-VG" dirty="0"/>
          </a:p>
        </p:txBody>
      </p:sp>
      <p:sp>
        <p:nvSpPr>
          <p:cNvPr id="3" name="Content Placeholder 2">
            <a:extLst>
              <a:ext uri="{FF2B5EF4-FFF2-40B4-BE49-F238E27FC236}">
                <a16:creationId xmlns:a16="http://schemas.microsoft.com/office/drawing/2014/main" id="{96AC688F-0ECF-80FF-DB3D-ED19E007D182}"/>
              </a:ext>
            </a:extLst>
          </p:cNvPr>
          <p:cNvSpPr>
            <a:spLocks noGrp="1"/>
          </p:cNvSpPr>
          <p:nvPr>
            <p:ph idx="1"/>
          </p:nvPr>
        </p:nvSpPr>
        <p:spPr>
          <a:xfrm>
            <a:off x="838200" y="1902899"/>
            <a:ext cx="9391650" cy="4351338"/>
          </a:xfrm>
        </p:spPr>
        <p:txBody>
          <a:bodyPr/>
          <a:lstStyle/>
          <a:p>
            <a:r>
              <a:rPr lang="en-US" b="1" i="0" dirty="0">
                <a:solidFill>
                  <a:srgbClr val="000000"/>
                </a:solidFill>
                <a:effectLst/>
                <a:latin typeface="charter"/>
              </a:rPr>
              <a:t>Aggregation</a:t>
            </a:r>
          </a:p>
          <a:p>
            <a:pPr lvl="1"/>
            <a:r>
              <a:rPr lang="en-US" b="0" i="0" dirty="0">
                <a:solidFill>
                  <a:srgbClr val="111111"/>
                </a:solidFill>
                <a:effectLst/>
                <a:latin typeface="charter"/>
              </a:rPr>
              <a:t>The </a:t>
            </a:r>
            <a:r>
              <a:rPr lang="en-US" b="1" i="0" dirty="0">
                <a:solidFill>
                  <a:srgbClr val="FF0000"/>
                </a:solidFill>
                <a:effectLst/>
                <a:latin typeface="charter"/>
              </a:rPr>
              <a:t>child</a:t>
            </a:r>
            <a:r>
              <a:rPr lang="en-US" b="0" i="0" dirty="0">
                <a:solidFill>
                  <a:srgbClr val="111111"/>
                </a:solidFill>
                <a:effectLst/>
                <a:latin typeface="charter"/>
              </a:rPr>
              <a:t> class can exist </a:t>
            </a:r>
            <a:r>
              <a:rPr lang="en-US" b="1" i="0" dirty="0">
                <a:solidFill>
                  <a:srgbClr val="FF0000"/>
                </a:solidFill>
                <a:effectLst/>
                <a:latin typeface="charter"/>
              </a:rPr>
              <a:t>independent</a:t>
            </a:r>
            <a:r>
              <a:rPr lang="en-US" b="0" i="0" dirty="0">
                <a:solidFill>
                  <a:srgbClr val="111111"/>
                </a:solidFill>
                <a:effectLst/>
                <a:latin typeface="charter"/>
              </a:rPr>
              <a:t> of the </a:t>
            </a:r>
            <a:r>
              <a:rPr lang="en-US" b="0" i="0" dirty="0">
                <a:solidFill>
                  <a:srgbClr val="FF0000"/>
                </a:solidFill>
                <a:effectLst/>
                <a:latin typeface="charter"/>
              </a:rPr>
              <a:t>parent</a:t>
            </a:r>
            <a:r>
              <a:rPr lang="en-US" b="0" i="0" dirty="0">
                <a:solidFill>
                  <a:srgbClr val="111111"/>
                </a:solidFill>
                <a:effectLst/>
                <a:latin typeface="charter"/>
              </a:rPr>
              <a:t> element.</a:t>
            </a:r>
          </a:p>
          <a:p>
            <a:pPr lvl="1"/>
            <a:r>
              <a:rPr lang="en-US" dirty="0">
                <a:solidFill>
                  <a:srgbClr val="111111"/>
                </a:solidFill>
                <a:latin typeface="charter"/>
              </a:rPr>
              <a:t>We represent an aggregation </a:t>
            </a:r>
            <a:r>
              <a:rPr lang="en-US" b="0" i="0" dirty="0">
                <a:solidFill>
                  <a:srgbClr val="111111"/>
                </a:solidFill>
                <a:effectLst/>
                <a:latin typeface="charter"/>
              </a:rPr>
              <a:t>by a straight line followed by a diamond.</a:t>
            </a:r>
          </a:p>
          <a:p>
            <a:pPr lvl="1"/>
            <a:r>
              <a:rPr lang="en-US" b="0" i="0" dirty="0">
                <a:solidFill>
                  <a:srgbClr val="222222"/>
                </a:solidFill>
                <a:effectLst/>
                <a:latin typeface="Source Sans Pro" panose="020B0503030403020204" pitchFamily="34" charset="0"/>
              </a:rPr>
              <a:t>“have” </a:t>
            </a:r>
            <a:r>
              <a:rPr lang="en-US" b="0" i="0" dirty="0">
                <a:solidFill>
                  <a:srgbClr val="111111"/>
                </a:solidFill>
                <a:effectLst/>
                <a:latin typeface="charter"/>
              </a:rPr>
              <a:t>and </a:t>
            </a:r>
            <a:r>
              <a:rPr lang="en-US" dirty="0">
                <a:solidFill>
                  <a:srgbClr val="111111"/>
                </a:solidFill>
                <a:latin typeface="charter"/>
              </a:rPr>
              <a:t>” has a’’.</a:t>
            </a:r>
            <a:endParaRPr lang="en-US" b="1" i="0" dirty="0">
              <a:solidFill>
                <a:srgbClr val="000000"/>
              </a:solidFill>
              <a:effectLst/>
              <a:latin typeface="charter"/>
            </a:endParaRPr>
          </a:p>
          <a:p>
            <a:pPr marL="457200" lvl="1" indent="0">
              <a:buNone/>
            </a:pPr>
            <a:r>
              <a:rPr lang="en-US" b="1" dirty="0">
                <a:solidFill>
                  <a:srgbClr val="000000"/>
                </a:solidFill>
                <a:latin typeface="charter"/>
              </a:rPr>
              <a:t>Example:</a:t>
            </a:r>
          </a:p>
          <a:p>
            <a:pPr lvl="1"/>
            <a:r>
              <a:rPr lang="en-US" b="0" i="0" dirty="0">
                <a:solidFill>
                  <a:srgbClr val="111111"/>
                </a:solidFill>
                <a:effectLst/>
                <a:latin typeface="charter"/>
              </a:rPr>
              <a:t>A book still exists if somebody checks it out from the library.</a:t>
            </a:r>
            <a:endParaRPr lang="en-US" b="1" dirty="0">
              <a:solidFill>
                <a:srgbClr val="000000"/>
              </a:solidFill>
              <a:latin typeface="charter"/>
            </a:endParaRPr>
          </a:p>
          <a:p>
            <a:endParaRPr lang="en-US" b="1" i="0" dirty="0">
              <a:solidFill>
                <a:srgbClr val="000000"/>
              </a:solidFill>
              <a:effectLst/>
              <a:latin typeface="charter"/>
            </a:endParaRPr>
          </a:p>
          <a:p>
            <a:endParaRPr lang="en-VG" dirty="0"/>
          </a:p>
        </p:txBody>
      </p:sp>
      <p:pic>
        <p:nvPicPr>
          <p:cNvPr id="6" name="Picture 5">
            <a:extLst>
              <a:ext uri="{FF2B5EF4-FFF2-40B4-BE49-F238E27FC236}">
                <a16:creationId xmlns:a16="http://schemas.microsoft.com/office/drawing/2014/main" id="{49A8ECED-3F98-8873-D503-41AE632805F4}"/>
              </a:ext>
            </a:extLst>
          </p:cNvPr>
          <p:cNvPicPr>
            <a:picLocks noChangeAspect="1"/>
          </p:cNvPicPr>
          <p:nvPr/>
        </p:nvPicPr>
        <p:blipFill>
          <a:blip r:embed="rId2"/>
          <a:stretch>
            <a:fillRect/>
          </a:stretch>
        </p:blipFill>
        <p:spPr>
          <a:xfrm>
            <a:off x="10591476" y="2339543"/>
            <a:ext cx="1076325" cy="2800350"/>
          </a:xfrm>
          <a:prstGeom prst="rect">
            <a:avLst/>
          </a:prstGeom>
        </p:spPr>
      </p:pic>
    </p:spTree>
    <p:extLst>
      <p:ext uri="{BB962C8B-B14F-4D97-AF65-F5344CB8AC3E}">
        <p14:creationId xmlns:p14="http://schemas.microsoft.com/office/powerpoint/2010/main" val="6125354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8F136-BF4F-FD6B-36A9-8CE58ADC4531}"/>
              </a:ext>
            </a:extLst>
          </p:cNvPr>
          <p:cNvSpPr>
            <a:spLocks noGrp="1"/>
          </p:cNvSpPr>
          <p:nvPr>
            <p:ph type="title"/>
          </p:nvPr>
        </p:nvSpPr>
        <p:spPr/>
        <p:txBody>
          <a:bodyPr/>
          <a:lstStyle/>
          <a:p>
            <a:r>
              <a:rPr lang="en-US" dirty="0"/>
              <a:t>Aggregation cont..</a:t>
            </a:r>
            <a:endParaRPr lang="en-VG" dirty="0"/>
          </a:p>
        </p:txBody>
      </p:sp>
      <p:sp>
        <p:nvSpPr>
          <p:cNvPr id="3" name="Content Placeholder 2">
            <a:extLst>
              <a:ext uri="{FF2B5EF4-FFF2-40B4-BE49-F238E27FC236}">
                <a16:creationId xmlns:a16="http://schemas.microsoft.com/office/drawing/2014/main" id="{3AAB48DA-B751-77D5-0711-B8CD572FCAD3}"/>
              </a:ext>
            </a:extLst>
          </p:cNvPr>
          <p:cNvSpPr>
            <a:spLocks noGrp="1"/>
          </p:cNvSpPr>
          <p:nvPr>
            <p:ph idx="1"/>
          </p:nvPr>
        </p:nvSpPr>
        <p:spPr>
          <a:xfrm>
            <a:off x="687280" y="1556670"/>
            <a:ext cx="10515600" cy="4351338"/>
          </a:xfrm>
        </p:spPr>
        <p:txBody>
          <a:bodyPr/>
          <a:lstStyle/>
          <a:p>
            <a:r>
              <a:rPr lang="en-US" sz="2300" dirty="0">
                <a:solidFill>
                  <a:srgbClr val="222222"/>
                </a:solidFill>
                <a:latin typeface="Source Sans Pro" panose="020B0503030403020204" pitchFamily="34" charset="0"/>
              </a:rPr>
              <a:t>C</a:t>
            </a:r>
            <a:r>
              <a:rPr lang="en-US" sz="2300" b="0" i="0" dirty="0">
                <a:solidFill>
                  <a:srgbClr val="222222"/>
                </a:solidFill>
                <a:effectLst/>
                <a:latin typeface="Source Sans Pro" panose="020B0503030403020204" pitchFamily="34" charset="0"/>
              </a:rPr>
              <a:t>ar consists of wheels, engine, gearbox, steering, and the main body, etc. </a:t>
            </a:r>
          </a:p>
          <a:p>
            <a:pPr algn="l"/>
            <a:r>
              <a:rPr lang="en-US" sz="2300" b="0" i="0" dirty="0">
                <a:solidFill>
                  <a:srgbClr val="222222"/>
                </a:solidFill>
                <a:effectLst/>
                <a:latin typeface="Source Sans Pro" panose="020B0503030403020204" pitchFamily="34" charset="0"/>
              </a:rPr>
              <a:t>Here, car to the wheel is one Aggregation, car to the engine is another aggregation, car to gearbox another, and so on.</a:t>
            </a:r>
          </a:p>
          <a:p>
            <a:pPr algn="l"/>
            <a:r>
              <a:rPr lang="en-US" sz="2300" b="0" i="0" dirty="0">
                <a:solidFill>
                  <a:srgbClr val="222222"/>
                </a:solidFill>
                <a:effectLst/>
                <a:latin typeface="Source Sans Pro" panose="020B0503030403020204" pitchFamily="34" charset="0"/>
              </a:rPr>
              <a:t>A car needs a wheel to function correctly. However, we cannot say the same with a car. The same logic can be applied to bike, bicycle, or any other vehicle but not a particular car.</a:t>
            </a:r>
          </a:p>
          <a:p>
            <a:pPr algn="l"/>
            <a:r>
              <a:rPr lang="en-US" sz="2300" dirty="0">
                <a:solidFill>
                  <a:srgbClr val="222222"/>
                </a:solidFill>
                <a:latin typeface="Source Sans Pro" panose="020B0503030403020204" pitchFamily="34" charset="0"/>
              </a:rPr>
              <a:t>Here, the wheel object is meaningful even without the car object. It is known as an aggregation relationship.</a:t>
            </a:r>
          </a:p>
          <a:p>
            <a:pPr algn="l"/>
            <a:endParaRPr lang="en-VG" sz="2300" dirty="0">
              <a:solidFill>
                <a:srgbClr val="222222"/>
              </a:solidFill>
              <a:latin typeface="Source Sans Pro" panose="020B0503030403020204" pitchFamily="34" charset="0"/>
            </a:endParaRPr>
          </a:p>
        </p:txBody>
      </p:sp>
      <p:pic>
        <p:nvPicPr>
          <p:cNvPr id="5" name="Picture 4">
            <a:extLst>
              <a:ext uri="{FF2B5EF4-FFF2-40B4-BE49-F238E27FC236}">
                <a16:creationId xmlns:a16="http://schemas.microsoft.com/office/drawing/2014/main" id="{A870ABA9-0791-7A36-EE74-A686B126B64F}"/>
              </a:ext>
            </a:extLst>
          </p:cNvPr>
          <p:cNvPicPr>
            <a:picLocks noChangeAspect="1"/>
          </p:cNvPicPr>
          <p:nvPr/>
        </p:nvPicPr>
        <p:blipFill>
          <a:blip r:embed="rId2"/>
          <a:stretch>
            <a:fillRect/>
          </a:stretch>
        </p:blipFill>
        <p:spPr>
          <a:xfrm>
            <a:off x="4627770" y="4318154"/>
            <a:ext cx="4211383" cy="1707842"/>
          </a:xfrm>
          <a:prstGeom prst="rect">
            <a:avLst/>
          </a:prstGeom>
        </p:spPr>
      </p:pic>
    </p:spTree>
    <p:extLst>
      <p:ext uri="{BB962C8B-B14F-4D97-AF65-F5344CB8AC3E}">
        <p14:creationId xmlns:p14="http://schemas.microsoft.com/office/powerpoint/2010/main" val="10939606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5231B-1F01-2EA6-5933-9146289AF124}"/>
              </a:ext>
            </a:extLst>
          </p:cNvPr>
          <p:cNvSpPr>
            <a:spLocks noGrp="1"/>
          </p:cNvSpPr>
          <p:nvPr>
            <p:ph type="title"/>
          </p:nvPr>
        </p:nvSpPr>
        <p:spPr/>
        <p:txBody>
          <a:bodyPr/>
          <a:lstStyle/>
          <a:p>
            <a:r>
              <a:rPr lang="en-US" dirty="0"/>
              <a:t>Class diagram relationships cont..</a:t>
            </a:r>
            <a:endParaRPr lang="en-VG" dirty="0"/>
          </a:p>
        </p:txBody>
      </p:sp>
      <p:sp>
        <p:nvSpPr>
          <p:cNvPr id="3" name="Content Placeholder 2">
            <a:extLst>
              <a:ext uri="{FF2B5EF4-FFF2-40B4-BE49-F238E27FC236}">
                <a16:creationId xmlns:a16="http://schemas.microsoft.com/office/drawing/2014/main" id="{429F4EF8-5C9D-441A-881B-1420683E939E}"/>
              </a:ext>
            </a:extLst>
          </p:cNvPr>
          <p:cNvSpPr>
            <a:spLocks noGrp="1"/>
          </p:cNvSpPr>
          <p:nvPr>
            <p:ph idx="1"/>
          </p:nvPr>
        </p:nvSpPr>
        <p:spPr>
          <a:xfrm>
            <a:off x="838200" y="1902899"/>
            <a:ext cx="8563252" cy="4351338"/>
          </a:xfrm>
        </p:spPr>
        <p:txBody>
          <a:bodyPr/>
          <a:lstStyle/>
          <a:p>
            <a:r>
              <a:rPr lang="en-US" b="1" i="0" dirty="0">
                <a:solidFill>
                  <a:srgbClr val="000000"/>
                </a:solidFill>
                <a:effectLst/>
                <a:latin typeface="charter"/>
              </a:rPr>
              <a:t>Composition</a:t>
            </a:r>
          </a:p>
          <a:p>
            <a:pPr lvl="1"/>
            <a:r>
              <a:rPr lang="en-US" dirty="0">
                <a:solidFill>
                  <a:srgbClr val="111111"/>
                </a:solidFill>
                <a:latin typeface="charter"/>
              </a:rPr>
              <a:t>S</a:t>
            </a:r>
            <a:r>
              <a:rPr lang="en-US" b="0" i="0" dirty="0">
                <a:solidFill>
                  <a:srgbClr val="111111"/>
                </a:solidFill>
                <a:effectLst/>
                <a:latin typeface="charter"/>
              </a:rPr>
              <a:t>how up in UML class diagrams when we want to show a similar association to aggregation</a:t>
            </a:r>
            <a:r>
              <a:rPr lang="en-US" b="1" dirty="0">
                <a:solidFill>
                  <a:srgbClr val="000000"/>
                </a:solidFill>
                <a:latin typeface="charter"/>
              </a:rPr>
              <a:t>.</a:t>
            </a:r>
          </a:p>
          <a:p>
            <a:pPr lvl="1"/>
            <a:r>
              <a:rPr lang="en-US" b="0" i="0" dirty="0">
                <a:solidFill>
                  <a:srgbClr val="111111"/>
                </a:solidFill>
                <a:effectLst/>
                <a:latin typeface="charter"/>
              </a:rPr>
              <a:t>Composition associations show relationships where the sub-object exists only as long as the container class exists.</a:t>
            </a:r>
          </a:p>
          <a:p>
            <a:pPr lvl="1"/>
            <a:r>
              <a:rPr lang="en-US" dirty="0">
                <a:solidFill>
                  <a:srgbClr val="111111"/>
                </a:solidFill>
                <a:latin typeface="charter"/>
              </a:rPr>
              <a:t>We represent composition </a:t>
            </a:r>
            <a:r>
              <a:rPr lang="en-US" b="0" i="0" dirty="0">
                <a:solidFill>
                  <a:srgbClr val="111111"/>
                </a:solidFill>
                <a:effectLst/>
                <a:latin typeface="charter"/>
              </a:rPr>
              <a:t>by a straight line followed by a shaded diamond.</a:t>
            </a:r>
          </a:p>
          <a:p>
            <a:pPr marL="457200" lvl="1" indent="0">
              <a:buNone/>
            </a:pPr>
            <a:r>
              <a:rPr lang="en-US" b="1" dirty="0">
                <a:solidFill>
                  <a:srgbClr val="000000"/>
                </a:solidFill>
                <a:latin typeface="charter"/>
              </a:rPr>
              <a:t>Example</a:t>
            </a:r>
          </a:p>
          <a:p>
            <a:pPr lvl="1"/>
            <a:r>
              <a:rPr lang="en-US" dirty="0">
                <a:solidFill>
                  <a:srgbClr val="111111"/>
                </a:solidFill>
                <a:latin typeface="charter"/>
              </a:rPr>
              <a:t>A</a:t>
            </a:r>
            <a:r>
              <a:rPr lang="en-US" b="0" i="0" dirty="0">
                <a:solidFill>
                  <a:srgbClr val="111111"/>
                </a:solidFill>
                <a:effectLst/>
                <a:latin typeface="charter"/>
              </a:rPr>
              <a:t> pocket on the front of a shirt cannot exist if we destroy the shirt.</a:t>
            </a:r>
            <a:endParaRPr lang="en-US" b="1" dirty="0">
              <a:solidFill>
                <a:srgbClr val="000000"/>
              </a:solidFill>
              <a:latin typeface="charter"/>
            </a:endParaRPr>
          </a:p>
          <a:p>
            <a:endParaRPr lang="en-VG" dirty="0"/>
          </a:p>
        </p:txBody>
      </p:sp>
      <p:pic>
        <p:nvPicPr>
          <p:cNvPr id="5" name="Picture 4">
            <a:extLst>
              <a:ext uri="{FF2B5EF4-FFF2-40B4-BE49-F238E27FC236}">
                <a16:creationId xmlns:a16="http://schemas.microsoft.com/office/drawing/2014/main" id="{788EDE29-3BB5-C42F-B7C3-2CFC75873176}"/>
              </a:ext>
            </a:extLst>
          </p:cNvPr>
          <p:cNvPicPr>
            <a:picLocks noChangeAspect="1"/>
          </p:cNvPicPr>
          <p:nvPr/>
        </p:nvPicPr>
        <p:blipFill>
          <a:blip r:embed="rId2"/>
          <a:stretch>
            <a:fillRect/>
          </a:stretch>
        </p:blipFill>
        <p:spPr>
          <a:xfrm>
            <a:off x="10054931" y="2687918"/>
            <a:ext cx="1076325" cy="2781300"/>
          </a:xfrm>
          <a:prstGeom prst="rect">
            <a:avLst/>
          </a:prstGeom>
        </p:spPr>
      </p:pic>
    </p:spTree>
    <p:extLst>
      <p:ext uri="{BB962C8B-B14F-4D97-AF65-F5344CB8AC3E}">
        <p14:creationId xmlns:p14="http://schemas.microsoft.com/office/powerpoint/2010/main" val="27570589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25295-B1B3-3E7D-8EBF-AD1EE9BD973B}"/>
              </a:ext>
            </a:extLst>
          </p:cNvPr>
          <p:cNvSpPr>
            <a:spLocks noGrp="1"/>
          </p:cNvSpPr>
          <p:nvPr>
            <p:ph type="title"/>
          </p:nvPr>
        </p:nvSpPr>
        <p:spPr>
          <a:xfrm>
            <a:off x="822960" y="577336"/>
            <a:ext cx="10515600" cy="1070489"/>
          </a:xfrm>
        </p:spPr>
        <p:txBody>
          <a:bodyPr/>
          <a:lstStyle/>
          <a:p>
            <a:r>
              <a:rPr lang="en-US" dirty="0"/>
              <a:t>composition cont..</a:t>
            </a:r>
            <a:endParaRPr lang="en-VG" dirty="0"/>
          </a:p>
        </p:txBody>
      </p:sp>
      <p:sp>
        <p:nvSpPr>
          <p:cNvPr id="3" name="Content Placeholder 2">
            <a:extLst>
              <a:ext uri="{FF2B5EF4-FFF2-40B4-BE49-F238E27FC236}">
                <a16:creationId xmlns:a16="http://schemas.microsoft.com/office/drawing/2014/main" id="{77C9CC2B-4E75-BF19-638E-F35D603159E2}"/>
              </a:ext>
            </a:extLst>
          </p:cNvPr>
          <p:cNvSpPr>
            <a:spLocks noGrp="1"/>
          </p:cNvSpPr>
          <p:nvPr>
            <p:ph idx="1"/>
          </p:nvPr>
        </p:nvSpPr>
        <p:spPr>
          <a:xfrm>
            <a:off x="838200" y="1464749"/>
            <a:ext cx="10515600" cy="4351338"/>
          </a:xfrm>
        </p:spPr>
        <p:txBody>
          <a:bodyPr/>
          <a:lstStyle/>
          <a:p>
            <a:pPr marL="0" indent="0">
              <a:buNone/>
            </a:pPr>
            <a:r>
              <a:rPr lang="en-US" dirty="0"/>
              <a:t>Example </a:t>
            </a:r>
          </a:p>
          <a:p>
            <a:r>
              <a:rPr lang="en-US" dirty="0">
                <a:solidFill>
                  <a:srgbClr val="111111"/>
                </a:solidFill>
                <a:latin typeface="charter"/>
              </a:rPr>
              <a:t>The folder could contain many files, while each File has exactly one Folder parent. If a folder is deleted, all contained files are removed as well.</a:t>
            </a:r>
          </a:p>
          <a:p>
            <a:pPr marL="0" indent="0">
              <a:buNone/>
            </a:pPr>
            <a:endParaRPr lang="en-US" dirty="0"/>
          </a:p>
          <a:p>
            <a:pPr marL="0" indent="0">
              <a:buNone/>
            </a:pPr>
            <a:endParaRPr lang="en-VG" dirty="0"/>
          </a:p>
        </p:txBody>
      </p:sp>
      <p:pic>
        <p:nvPicPr>
          <p:cNvPr id="5" name="Picture 4">
            <a:extLst>
              <a:ext uri="{FF2B5EF4-FFF2-40B4-BE49-F238E27FC236}">
                <a16:creationId xmlns:a16="http://schemas.microsoft.com/office/drawing/2014/main" id="{07FF4ABD-ABC0-D8AB-3AAF-347948218E83}"/>
              </a:ext>
            </a:extLst>
          </p:cNvPr>
          <p:cNvPicPr>
            <a:picLocks noChangeAspect="1"/>
          </p:cNvPicPr>
          <p:nvPr/>
        </p:nvPicPr>
        <p:blipFill>
          <a:blip r:embed="rId2"/>
          <a:stretch>
            <a:fillRect/>
          </a:stretch>
        </p:blipFill>
        <p:spPr>
          <a:xfrm>
            <a:off x="5272087" y="3055424"/>
            <a:ext cx="4509294" cy="1867413"/>
          </a:xfrm>
          <a:prstGeom prst="rect">
            <a:avLst/>
          </a:prstGeom>
        </p:spPr>
      </p:pic>
    </p:spTree>
    <p:extLst>
      <p:ext uri="{BB962C8B-B14F-4D97-AF65-F5344CB8AC3E}">
        <p14:creationId xmlns:p14="http://schemas.microsoft.com/office/powerpoint/2010/main" val="35480276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5464D-52A6-FBB9-8D7D-298DF3ECA489}"/>
              </a:ext>
            </a:extLst>
          </p:cNvPr>
          <p:cNvSpPr>
            <a:spLocks noGrp="1"/>
          </p:cNvSpPr>
          <p:nvPr>
            <p:ph type="title"/>
          </p:nvPr>
        </p:nvSpPr>
        <p:spPr/>
        <p:txBody>
          <a:bodyPr/>
          <a:lstStyle/>
          <a:p>
            <a:r>
              <a:rPr lang="en-US" dirty="0"/>
              <a:t>Class diagram relationships cont..</a:t>
            </a:r>
            <a:endParaRPr lang="en-VG" dirty="0"/>
          </a:p>
        </p:txBody>
      </p:sp>
      <p:sp>
        <p:nvSpPr>
          <p:cNvPr id="3" name="Content Placeholder 2">
            <a:extLst>
              <a:ext uri="{FF2B5EF4-FFF2-40B4-BE49-F238E27FC236}">
                <a16:creationId xmlns:a16="http://schemas.microsoft.com/office/drawing/2014/main" id="{1474AF99-6DA4-EFAD-BC22-B77D5F0811F5}"/>
              </a:ext>
            </a:extLst>
          </p:cNvPr>
          <p:cNvSpPr>
            <a:spLocks noGrp="1"/>
          </p:cNvSpPr>
          <p:nvPr>
            <p:ph idx="1"/>
          </p:nvPr>
        </p:nvSpPr>
        <p:spPr/>
        <p:txBody>
          <a:bodyPr/>
          <a:lstStyle/>
          <a:p>
            <a:r>
              <a:rPr lang="en-US" b="1" i="0" dirty="0">
                <a:solidFill>
                  <a:srgbClr val="000000"/>
                </a:solidFill>
                <a:effectLst/>
                <a:latin typeface="charter"/>
              </a:rPr>
              <a:t>Dependency </a:t>
            </a:r>
          </a:p>
          <a:p>
            <a:pPr lvl="1"/>
            <a:r>
              <a:rPr lang="en-US" dirty="0">
                <a:solidFill>
                  <a:srgbClr val="111111"/>
                </a:solidFill>
                <a:latin typeface="charter"/>
              </a:rPr>
              <a:t>S</a:t>
            </a:r>
            <a:r>
              <a:rPr lang="en-US" b="0" i="0" dirty="0">
                <a:solidFill>
                  <a:srgbClr val="111111"/>
                </a:solidFill>
                <a:effectLst/>
                <a:latin typeface="charter"/>
              </a:rPr>
              <a:t>how us where two elements depend on each other, but in a less strong relationship than a basic association.</a:t>
            </a:r>
            <a:endParaRPr lang="en-US" b="1" i="0" dirty="0">
              <a:solidFill>
                <a:srgbClr val="111111"/>
              </a:solidFill>
              <a:effectLst/>
              <a:latin typeface="charter"/>
            </a:endParaRPr>
          </a:p>
          <a:p>
            <a:pPr lvl="1"/>
            <a:r>
              <a:rPr lang="en-US" b="0" i="0" dirty="0">
                <a:solidFill>
                  <a:srgbClr val="111111"/>
                </a:solidFill>
                <a:effectLst/>
                <a:latin typeface="charter"/>
              </a:rPr>
              <a:t>Changes to the parent class will also affect the child class.</a:t>
            </a:r>
          </a:p>
          <a:p>
            <a:pPr lvl="1"/>
            <a:r>
              <a:rPr lang="en-US" dirty="0">
                <a:solidFill>
                  <a:srgbClr val="111111"/>
                </a:solidFill>
                <a:latin typeface="charter"/>
              </a:rPr>
              <a:t>We represent dependency by an arrow with dashed line. </a:t>
            </a:r>
            <a:endParaRPr lang="en-US" b="1" dirty="0">
              <a:solidFill>
                <a:srgbClr val="111111"/>
              </a:solidFill>
              <a:latin typeface="charter"/>
            </a:endParaRPr>
          </a:p>
          <a:p>
            <a:pPr marL="457200" lvl="1" indent="0">
              <a:buNone/>
            </a:pPr>
            <a:r>
              <a:rPr lang="en-US" b="1" i="0" dirty="0">
                <a:solidFill>
                  <a:srgbClr val="111111"/>
                </a:solidFill>
                <a:effectLst/>
                <a:latin typeface="charter"/>
              </a:rPr>
              <a:t>Example</a:t>
            </a:r>
          </a:p>
          <a:p>
            <a:pPr lvl="1"/>
            <a:r>
              <a:rPr lang="en-US" b="0" i="0" dirty="0">
                <a:solidFill>
                  <a:srgbClr val="111111"/>
                </a:solidFill>
                <a:effectLst/>
                <a:latin typeface="charter"/>
              </a:rPr>
              <a:t>Dependency shows a supplier-client type of relationship.</a:t>
            </a:r>
            <a:endParaRPr lang="en-US" b="1" i="0" dirty="0">
              <a:solidFill>
                <a:srgbClr val="111111"/>
              </a:solidFill>
              <a:effectLst/>
              <a:latin typeface="charter"/>
            </a:endParaRPr>
          </a:p>
          <a:p>
            <a:pPr lvl="1"/>
            <a:endParaRPr lang="en-US" b="0" i="0" dirty="0">
              <a:solidFill>
                <a:srgbClr val="111111"/>
              </a:solidFill>
              <a:effectLst/>
              <a:latin typeface="charter"/>
            </a:endParaRPr>
          </a:p>
          <a:p>
            <a:pPr lvl="1"/>
            <a:endParaRPr lang="en-US" b="1" i="0" dirty="0">
              <a:solidFill>
                <a:srgbClr val="000000"/>
              </a:solidFill>
              <a:effectLst/>
              <a:latin typeface="charter"/>
            </a:endParaRPr>
          </a:p>
          <a:p>
            <a:endParaRPr lang="en-VG" dirty="0"/>
          </a:p>
        </p:txBody>
      </p:sp>
      <p:pic>
        <p:nvPicPr>
          <p:cNvPr id="6" name="Picture 5">
            <a:extLst>
              <a:ext uri="{FF2B5EF4-FFF2-40B4-BE49-F238E27FC236}">
                <a16:creationId xmlns:a16="http://schemas.microsoft.com/office/drawing/2014/main" id="{7B4931AA-C1D3-8ED5-0CBE-BCA04535E33E}"/>
              </a:ext>
            </a:extLst>
          </p:cNvPr>
          <p:cNvPicPr>
            <a:picLocks noChangeAspect="1"/>
          </p:cNvPicPr>
          <p:nvPr/>
        </p:nvPicPr>
        <p:blipFill>
          <a:blip r:embed="rId2"/>
          <a:stretch>
            <a:fillRect/>
          </a:stretch>
        </p:blipFill>
        <p:spPr>
          <a:xfrm>
            <a:off x="10161233" y="2925470"/>
            <a:ext cx="1066800" cy="2800350"/>
          </a:xfrm>
          <a:prstGeom prst="rect">
            <a:avLst/>
          </a:prstGeom>
        </p:spPr>
      </p:pic>
    </p:spTree>
    <p:extLst>
      <p:ext uri="{BB962C8B-B14F-4D97-AF65-F5344CB8AC3E}">
        <p14:creationId xmlns:p14="http://schemas.microsoft.com/office/powerpoint/2010/main" val="31382369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A3F34-E2ED-F701-7CDA-EAEF4C773C2D}"/>
              </a:ext>
            </a:extLst>
          </p:cNvPr>
          <p:cNvSpPr>
            <a:spLocks noGrp="1"/>
          </p:cNvSpPr>
          <p:nvPr>
            <p:ph type="title"/>
          </p:nvPr>
        </p:nvSpPr>
        <p:spPr/>
        <p:txBody>
          <a:bodyPr/>
          <a:lstStyle/>
          <a:p>
            <a:r>
              <a:rPr lang="en-US" dirty="0"/>
              <a:t>Dependency cont..</a:t>
            </a:r>
            <a:endParaRPr lang="en-VG" dirty="0"/>
          </a:p>
        </p:txBody>
      </p:sp>
      <p:sp>
        <p:nvSpPr>
          <p:cNvPr id="3" name="Content Placeholder 2">
            <a:extLst>
              <a:ext uri="{FF2B5EF4-FFF2-40B4-BE49-F238E27FC236}">
                <a16:creationId xmlns:a16="http://schemas.microsoft.com/office/drawing/2014/main" id="{2737B5B4-33CD-4C58-5DFE-5082721DBB11}"/>
              </a:ext>
            </a:extLst>
          </p:cNvPr>
          <p:cNvSpPr>
            <a:spLocks noGrp="1"/>
          </p:cNvSpPr>
          <p:nvPr>
            <p:ph idx="1"/>
          </p:nvPr>
        </p:nvSpPr>
        <p:spPr/>
        <p:txBody>
          <a:bodyPr/>
          <a:lstStyle/>
          <a:p>
            <a:pPr marL="0" indent="0">
              <a:buNone/>
            </a:pPr>
            <a:r>
              <a:rPr lang="en-US" dirty="0"/>
              <a:t>Example</a:t>
            </a:r>
          </a:p>
          <a:p>
            <a:r>
              <a:rPr lang="en-US" b="0" i="0" dirty="0">
                <a:solidFill>
                  <a:srgbClr val="161616"/>
                </a:solidFill>
                <a:effectLst/>
                <a:latin typeface="IBM Plex Sans" panose="020B0503050203000203" pitchFamily="34" charset="0"/>
              </a:rPr>
              <a:t>A Cart class depends on a Product class because the Cart class uses the Product class as a parameter for an add operation.</a:t>
            </a:r>
          </a:p>
          <a:p>
            <a:endParaRPr lang="en-US" dirty="0">
              <a:solidFill>
                <a:srgbClr val="161616"/>
              </a:solidFill>
              <a:latin typeface="IBM Plex Sans" panose="020B0503050203000203" pitchFamily="34" charset="0"/>
            </a:endParaRPr>
          </a:p>
          <a:p>
            <a:endParaRPr lang="en-US" dirty="0">
              <a:solidFill>
                <a:srgbClr val="161616"/>
              </a:solidFill>
              <a:latin typeface="IBM Plex Sans" panose="020B0503050203000203" pitchFamily="34" charset="0"/>
            </a:endParaRPr>
          </a:p>
          <a:p>
            <a:r>
              <a:rPr lang="en-US" b="0" i="0" dirty="0">
                <a:solidFill>
                  <a:srgbClr val="161616"/>
                </a:solidFill>
                <a:effectLst/>
                <a:latin typeface="IBM Plex Sans" panose="020B0503050203000203" pitchFamily="34" charset="0"/>
              </a:rPr>
              <a:t>The above relationship indicates that a change to the Product class might require a change to the Cart class.</a:t>
            </a:r>
            <a:endParaRPr lang="en-VG" dirty="0"/>
          </a:p>
        </p:txBody>
      </p:sp>
      <p:pic>
        <p:nvPicPr>
          <p:cNvPr id="5" name="Picture 4">
            <a:extLst>
              <a:ext uri="{FF2B5EF4-FFF2-40B4-BE49-F238E27FC236}">
                <a16:creationId xmlns:a16="http://schemas.microsoft.com/office/drawing/2014/main" id="{9505BFA8-2399-6ADC-C060-84613B88598A}"/>
              </a:ext>
            </a:extLst>
          </p:cNvPr>
          <p:cNvPicPr>
            <a:picLocks noChangeAspect="1"/>
          </p:cNvPicPr>
          <p:nvPr/>
        </p:nvPicPr>
        <p:blipFill>
          <a:blip r:embed="rId2"/>
          <a:stretch>
            <a:fillRect/>
          </a:stretch>
        </p:blipFill>
        <p:spPr>
          <a:xfrm>
            <a:off x="2905401" y="3429000"/>
            <a:ext cx="4461245" cy="852885"/>
          </a:xfrm>
          <a:prstGeom prst="rect">
            <a:avLst/>
          </a:prstGeom>
        </p:spPr>
      </p:pic>
    </p:spTree>
    <p:extLst>
      <p:ext uri="{BB962C8B-B14F-4D97-AF65-F5344CB8AC3E}">
        <p14:creationId xmlns:p14="http://schemas.microsoft.com/office/powerpoint/2010/main" val="2476704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42727"/>
            <a:ext cx="10515600" cy="1007624"/>
          </a:xfrm>
        </p:spPr>
        <p:txBody>
          <a:bodyPr/>
          <a:lstStyle/>
          <a:p>
            <a:r>
              <a:rPr lang="en-US" dirty="0"/>
              <a:t>SOLID </a:t>
            </a:r>
            <a:r>
              <a:rPr lang="en-US" dirty="0" smtClean="0"/>
              <a:t>Principles</a:t>
            </a:r>
            <a:endParaRPr lang="en-US" dirty="0"/>
          </a:p>
        </p:txBody>
      </p:sp>
      <p:sp>
        <p:nvSpPr>
          <p:cNvPr id="3" name="Content Placeholder 2"/>
          <p:cNvSpPr>
            <a:spLocks noGrp="1"/>
          </p:cNvSpPr>
          <p:nvPr>
            <p:ph idx="1"/>
          </p:nvPr>
        </p:nvSpPr>
        <p:spPr>
          <a:xfrm>
            <a:off x="1621971" y="2042237"/>
            <a:ext cx="7974875" cy="4351338"/>
          </a:xfrm>
        </p:spPr>
        <p:txBody>
          <a:bodyPr/>
          <a:lstStyle/>
          <a:p>
            <a:pPr marL="0" indent="0">
              <a:buNone/>
            </a:pPr>
            <a:r>
              <a:rPr lang="en-US" dirty="0"/>
              <a:t>SOLID principles are the design principles that enable us to manage several software design problems</a:t>
            </a:r>
            <a:r>
              <a:rPr lang="en-US" dirty="0" smtClean="0"/>
              <a:t>.</a:t>
            </a:r>
          </a:p>
          <a:p>
            <a:r>
              <a:rPr lang="en-US" b="1" dirty="0">
                <a:solidFill>
                  <a:srgbClr val="FF0000"/>
                </a:solidFill>
              </a:rPr>
              <a:t>S</a:t>
            </a:r>
            <a:r>
              <a:rPr lang="en-US" dirty="0"/>
              <a:t>: Single Responsibility Principle (</a:t>
            </a:r>
            <a:r>
              <a:rPr lang="en-US" dirty="0">
                <a:solidFill>
                  <a:schemeClr val="bg2">
                    <a:lumMod val="50000"/>
                  </a:schemeClr>
                </a:solidFill>
              </a:rPr>
              <a:t>SRP</a:t>
            </a:r>
            <a:r>
              <a:rPr lang="en-US" dirty="0"/>
              <a:t>)</a:t>
            </a:r>
          </a:p>
          <a:p>
            <a:r>
              <a:rPr lang="en-US" b="1" dirty="0">
                <a:solidFill>
                  <a:srgbClr val="FF0000"/>
                </a:solidFill>
              </a:rPr>
              <a:t>O</a:t>
            </a:r>
            <a:r>
              <a:rPr lang="en-US" dirty="0"/>
              <a:t>: Open closed Principle (</a:t>
            </a:r>
            <a:r>
              <a:rPr lang="en-US" dirty="0">
                <a:solidFill>
                  <a:schemeClr val="bg2">
                    <a:lumMod val="50000"/>
                  </a:schemeClr>
                </a:solidFill>
              </a:rPr>
              <a:t>OCP</a:t>
            </a:r>
            <a:r>
              <a:rPr lang="en-US" dirty="0"/>
              <a:t>)</a:t>
            </a:r>
          </a:p>
          <a:p>
            <a:r>
              <a:rPr lang="en-US" b="1" dirty="0">
                <a:solidFill>
                  <a:srgbClr val="FF0000"/>
                </a:solidFill>
              </a:rPr>
              <a:t>L</a:t>
            </a:r>
            <a:r>
              <a:rPr lang="en-US" dirty="0"/>
              <a:t>: </a:t>
            </a:r>
            <a:r>
              <a:rPr lang="en-US" dirty="0" err="1"/>
              <a:t>Liskov</a:t>
            </a:r>
            <a:r>
              <a:rPr lang="en-US" dirty="0"/>
              <a:t> substitution Principle (</a:t>
            </a:r>
            <a:r>
              <a:rPr lang="en-US" dirty="0">
                <a:solidFill>
                  <a:schemeClr val="bg2">
                    <a:lumMod val="50000"/>
                  </a:schemeClr>
                </a:solidFill>
              </a:rPr>
              <a:t>LSP</a:t>
            </a:r>
            <a:r>
              <a:rPr lang="en-US" dirty="0"/>
              <a:t>)</a:t>
            </a:r>
            <a:endParaRPr lang="en-US" b="1" dirty="0">
              <a:solidFill>
                <a:srgbClr val="FF0000"/>
              </a:solidFill>
            </a:endParaRPr>
          </a:p>
          <a:p>
            <a:r>
              <a:rPr lang="en-US" b="1" dirty="0">
                <a:solidFill>
                  <a:srgbClr val="FF0000"/>
                </a:solidFill>
              </a:rPr>
              <a:t>I</a:t>
            </a:r>
            <a:r>
              <a:rPr lang="en-US" dirty="0"/>
              <a:t>: Interface Segregation Principle (</a:t>
            </a:r>
            <a:r>
              <a:rPr lang="en-US" dirty="0">
                <a:solidFill>
                  <a:schemeClr val="bg2">
                    <a:lumMod val="50000"/>
                  </a:schemeClr>
                </a:solidFill>
              </a:rPr>
              <a:t>ISP</a:t>
            </a:r>
            <a:r>
              <a:rPr lang="en-US" dirty="0"/>
              <a:t>)</a:t>
            </a:r>
          </a:p>
          <a:p>
            <a:r>
              <a:rPr lang="en-US" b="1" dirty="0">
                <a:solidFill>
                  <a:srgbClr val="FF0000"/>
                </a:solidFill>
              </a:rPr>
              <a:t>D</a:t>
            </a:r>
            <a:r>
              <a:rPr lang="en-US" dirty="0"/>
              <a:t>: Dependency Inversion Principle (</a:t>
            </a:r>
            <a:r>
              <a:rPr lang="en-US" dirty="0">
                <a:solidFill>
                  <a:schemeClr val="bg2">
                    <a:lumMod val="50000"/>
                  </a:schemeClr>
                </a:solidFill>
              </a:rPr>
              <a:t>DIP</a:t>
            </a:r>
            <a:r>
              <a:rPr lang="en-US" dirty="0"/>
              <a:t>)</a:t>
            </a:r>
          </a:p>
          <a:p>
            <a:pPr marL="0" indent="0">
              <a:buNone/>
            </a:pPr>
            <a:endParaRPr lang="en-US" dirty="0" smtClean="0"/>
          </a:p>
          <a:p>
            <a:endParaRPr lang="en-US" dirty="0"/>
          </a:p>
        </p:txBody>
      </p:sp>
    </p:spTree>
    <p:extLst>
      <p:ext uri="{BB962C8B-B14F-4D97-AF65-F5344CB8AC3E}">
        <p14:creationId xmlns:p14="http://schemas.microsoft.com/office/powerpoint/2010/main" val="2898803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EF825-CB7E-A20B-4765-B523961B9048}"/>
              </a:ext>
            </a:extLst>
          </p:cNvPr>
          <p:cNvSpPr>
            <a:spLocks noGrp="1"/>
          </p:cNvSpPr>
          <p:nvPr>
            <p:ph type="title"/>
          </p:nvPr>
        </p:nvSpPr>
        <p:spPr/>
        <p:txBody>
          <a:bodyPr/>
          <a:lstStyle/>
          <a:p>
            <a:r>
              <a:rPr lang="en-US" dirty="0"/>
              <a:t>Class diagram relationships cont..</a:t>
            </a:r>
            <a:endParaRPr lang="en-VG" dirty="0"/>
          </a:p>
        </p:txBody>
      </p:sp>
      <p:sp>
        <p:nvSpPr>
          <p:cNvPr id="3" name="Content Placeholder 2">
            <a:extLst>
              <a:ext uri="{FF2B5EF4-FFF2-40B4-BE49-F238E27FC236}">
                <a16:creationId xmlns:a16="http://schemas.microsoft.com/office/drawing/2014/main" id="{F05EB11B-6E9D-FDA4-FBDA-F581FB7A25A8}"/>
              </a:ext>
            </a:extLst>
          </p:cNvPr>
          <p:cNvSpPr>
            <a:spLocks noGrp="1"/>
          </p:cNvSpPr>
          <p:nvPr>
            <p:ph idx="1"/>
          </p:nvPr>
        </p:nvSpPr>
        <p:spPr/>
        <p:txBody>
          <a:bodyPr/>
          <a:lstStyle/>
          <a:p>
            <a:r>
              <a:rPr lang="en-US" b="1" i="0" dirty="0">
                <a:solidFill>
                  <a:srgbClr val="000000"/>
                </a:solidFill>
                <a:effectLst/>
                <a:latin typeface="charter"/>
              </a:rPr>
              <a:t>Inheritance</a:t>
            </a:r>
          </a:p>
          <a:p>
            <a:pPr lvl="1"/>
            <a:r>
              <a:rPr lang="en-US" b="0" i="0" dirty="0">
                <a:solidFill>
                  <a:srgbClr val="111111"/>
                </a:solidFill>
                <a:effectLst/>
                <a:latin typeface="charter"/>
              </a:rPr>
              <a:t>We use Inheritance arrows to show a child class inherits functionality from the parent class.</a:t>
            </a:r>
          </a:p>
          <a:p>
            <a:pPr lvl="1"/>
            <a:r>
              <a:rPr lang="en-US" dirty="0">
                <a:solidFill>
                  <a:srgbClr val="111111"/>
                </a:solidFill>
                <a:latin typeface="charter"/>
              </a:rPr>
              <a:t>We represent inheritance with an arrow ended by a shaded triangle.</a:t>
            </a:r>
            <a:endParaRPr lang="en-US" b="1" dirty="0">
              <a:solidFill>
                <a:srgbClr val="000000"/>
              </a:solidFill>
              <a:latin typeface="charter"/>
            </a:endParaRPr>
          </a:p>
          <a:p>
            <a:pPr marL="457200" lvl="1" indent="0">
              <a:buNone/>
            </a:pPr>
            <a:r>
              <a:rPr lang="en-US" b="1" i="0" dirty="0">
                <a:solidFill>
                  <a:srgbClr val="000000"/>
                </a:solidFill>
                <a:effectLst/>
                <a:latin typeface="charter"/>
              </a:rPr>
              <a:t>Example</a:t>
            </a:r>
          </a:p>
          <a:p>
            <a:pPr lvl="1"/>
            <a:r>
              <a:rPr lang="en-US" dirty="0">
                <a:solidFill>
                  <a:srgbClr val="000000"/>
                </a:solidFill>
                <a:latin typeface="charter"/>
              </a:rPr>
              <a:t>Animal is the class.</a:t>
            </a:r>
          </a:p>
          <a:p>
            <a:pPr lvl="1"/>
            <a:r>
              <a:rPr lang="en-US" dirty="0">
                <a:solidFill>
                  <a:srgbClr val="000000"/>
                </a:solidFill>
                <a:latin typeface="charter"/>
              </a:rPr>
              <a:t>Duck, fish, and horse are subclasses. </a:t>
            </a:r>
            <a:endParaRPr lang="en-US" i="0" dirty="0">
              <a:solidFill>
                <a:srgbClr val="000000"/>
              </a:solidFill>
              <a:effectLst/>
              <a:latin typeface="charter"/>
            </a:endParaRPr>
          </a:p>
          <a:p>
            <a:endParaRPr lang="en-VG" dirty="0"/>
          </a:p>
        </p:txBody>
      </p:sp>
      <p:pic>
        <p:nvPicPr>
          <p:cNvPr id="6" name="Picture 5">
            <a:extLst>
              <a:ext uri="{FF2B5EF4-FFF2-40B4-BE49-F238E27FC236}">
                <a16:creationId xmlns:a16="http://schemas.microsoft.com/office/drawing/2014/main" id="{DE612CD3-A995-2A59-3D07-384A59BC3909}"/>
              </a:ext>
            </a:extLst>
          </p:cNvPr>
          <p:cNvPicPr>
            <a:picLocks noChangeAspect="1"/>
          </p:cNvPicPr>
          <p:nvPr/>
        </p:nvPicPr>
        <p:blipFill>
          <a:blip r:embed="rId2"/>
          <a:stretch>
            <a:fillRect/>
          </a:stretch>
        </p:blipFill>
        <p:spPr>
          <a:xfrm>
            <a:off x="7238353" y="3429000"/>
            <a:ext cx="3876647" cy="3052202"/>
          </a:xfrm>
          <a:prstGeom prst="rect">
            <a:avLst/>
          </a:prstGeom>
        </p:spPr>
      </p:pic>
    </p:spTree>
    <p:extLst>
      <p:ext uri="{BB962C8B-B14F-4D97-AF65-F5344CB8AC3E}">
        <p14:creationId xmlns:p14="http://schemas.microsoft.com/office/powerpoint/2010/main" val="11397704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C5C9C-A7CF-0838-1C9C-195A02D8CB54}"/>
              </a:ext>
            </a:extLst>
          </p:cNvPr>
          <p:cNvSpPr>
            <a:spLocks noGrp="1"/>
          </p:cNvSpPr>
          <p:nvPr>
            <p:ph type="title"/>
          </p:nvPr>
        </p:nvSpPr>
        <p:spPr/>
        <p:txBody>
          <a:bodyPr/>
          <a:lstStyle/>
          <a:p>
            <a:r>
              <a:rPr lang="en" dirty="0"/>
              <a:t>Multiplicity (Cardinality)</a:t>
            </a:r>
            <a:endParaRPr lang="en-VG" dirty="0"/>
          </a:p>
        </p:txBody>
      </p:sp>
      <p:sp>
        <p:nvSpPr>
          <p:cNvPr id="3" name="Content Placeholder 2">
            <a:extLst>
              <a:ext uri="{FF2B5EF4-FFF2-40B4-BE49-F238E27FC236}">
                <a16:creationId xmlns:a16="http://schemas.microsoft.com/office/drawing/2014/main" id="{92E70479-23FD-29AF-68CD-B7AD9EFC3215}"/>
              </a:ext>
            </a:extLst>
          </p:cNvPr>
          <p:cNvSpPr>
            <a:spLocks noGrp="1"/>
          </p:cNvSpPr>
          <p:nvPr>
            <p:ph idx="1"/>
          </p:nvPr>
        </p:nvSpPr>
        <p:spPr>
          <a:xfrm>
            <a:off x="838200" y="1902899"/>
            <a:ext cx="8083858" cy="4351338"/>
          </a:xfrm>
        </p:spPr>
        <p:txBody>
          <a:bodyPr/>
          <a:lstStyle/>
          <a:p>
            <a:r>
              <a:rPr lang="en-US" b="1" i="0" dirty="0">
                <a:solidFill>
                  <a:srgbClr val="000000"/>
                </a:solidFill>
                <a:effectLst/>
                <a:latin typeface="charter"/>
              </a:rPr>
              <a:t>Inheritance</a:t>
            </a:r>
            <a:endParaRPr lang="en-US" sz="2800" dirty="0">
              <a:solidFill>
                <a:srgbClr val="444444"/>
              </a:solidFill>
              <a:latin typeface="Verdana"/>
              <a:ea typeface="Verdana"/>
              <a:cs typeface="Verdana"/>
              <a:sym typeface="Verdana"/>
            </a:endParaRPr>
          </a:p>
          <a:p>
            <a:r>
              <a:rPr lang="en-US" sz="2400" dirty="0">
                <a:solidFill>
                  <a:srgbClr val="111111"/>
                </a:solidFill>
                <a:latin typeface="charter"/>
                <a:sym typeface="Verdana"/>
              </a:rPr>
              <a:t>Place multiplicity notations near the ends of an association. </a:t>
            </a:r>
          </a:p>
          <a:p>
            <a:r>
              <a:rPr lang="en-US" sz="2400" dirty="0">
                <a:solidFill>
                  <a:srgbClr val="111111"/>
                </a:solidFill>
                <a:latin typeface="charter"/>
                <a:sym typeface="Verdana"/>
              </a:rPr>
              <a:t>These symbols indicate the number of instances of one class linked to one instance of the other class. </a:t>
            </a:r>
          </a:p>
          <a:p>
            <a:pPr marL="0" indent="0">
              <a:buNone/>
            </a:pPr>
            <a:r>
              <a:rPr lang="en-US" b="1" dirty="0">
                <a:solidFill>
                  <a:srgbClr val="000000"/>
                </a:solidFill>
                <a:latin typeface="charter"/>
              </a:rPr>
              <a:t>Example</a:t>
            </a:r>
          </a:p>
          <a:p>
            <a:r>
              <a:rPr lang="en" sz="2400" dirty="0">
                <a:solidFill>
                  <a:srgbClr val="111111"/>
                </a:solidFill>
                <a:latin typeface="charter"/>
                <a:sym typeface="Verdana"/>
              </a:rPr>
              <a:t>one company will have one or more employees, but each employee works for just one company.</a:t>
            </a:r>
            <a:endParaRPr lang="en-US" sz="2400" dirty="0">
              <a:solidFill>
                <a:srgbClr val="111111"/>
              </a:solidFill>
              <a:latin typeface="charter"/>
            </a:endParaRPr>
          </a:p>
          <a:p>
            <a:pPr marL="0" indent="0">
              <a:buNone/>
            </a:pPr>
            <a:endParaRPr lang="en-VG" dirty="0"/>
          </a:p>
        </p:txBody>
      </p:sp>
      <p:pic>
        <p:nvPicPr>
          <p:cNvPr id="4" name="Google Shape;164;p23">
            <a:extLst>
              <a:ext uri="{FF2B5EF4-FFF2-40B4-BE49-F238E27FC236}">
                <a16:creationId xmlns:a16="http://schemas.microsoft.com/office/drawing/2014/main" id="{3123A1E9-ADFB-3133-34AE-3541C448EA42}"/>
              </a:ext>
            </a:extLst>
          </p:cNvPr>
          <p:cNvPicPr preferRelativeResize="0"/>
          <p:nvPr/>
        </p:nvPicPr>
        <p:blipFill rotWithShape="1">
          <a:blip r:embed="rId2">
            <a:alphaModFix/>
          </a:blip>
          <a:srcRect t="9629"/>
          <a:stretch/>
        </p:blipFill>
        <p:spPr>
          <a:xfrm>
            <a:off x="6553194" y="4545359"/>
            <a:ext cx="4800606" cy="1717543"/>
          </a:xfrm>
          <a:prstGeom prst="rect">
            <a:avLst/>
          </a:prstGeom>
          <a:noFill/>
          <a:ln>
            <a:noFill/>
          </a:ln>
        </p:spPr>
      </p:pic>
      <p:pic>
        <p:nvPicPr>
          <p:cNvPr id="5" name="Google Shape;163;p23">
            <a:extLst>
              <a:ext uri="{FF2B5EF4-FFF2-40B4-BE49-F238E27FC236}">
                <a16:creationId xmlns:a16="http://schemas.microsoft.com/office/drawing/2014/main" id="{9B73807F-601E-3EAA-EA43-532F24880E88}"/>
              </a:ext>
            </a:extLst>
          </p:cNvPr>
          <p:cNvPicPr preferRelativeResize="0"/>
          <p:nvPr/>
        </p:nvPicPr>
        <p:blipFill>
          <a:blip r:embed="rId3">
            <a:alphaModFix/>
          </a:blip>
          <a:stretch>
            <a:fillRect/>
          </a:stretch>
        </p:blipFill>
        <p:spPr>
          <a:xfrm>
            <a:off x="8937298" y="1513198"/>
            <a:ext cx="3098970" cy="2565370"/>
          </a:xfrm>
          <a:prstGeom prst="rect">
            <a:avLst/>
          </a:prstGeom>
          <a:noFill/>
          <a:ln>
            <a:noFill/>
          </a:ln>
        </p:spPr>
      </p:pic>
    </p:spTree>
    <p:extLst>
      <p:ext uri="{BB962C8B-B14F-4D97-AF65-F5344CB8AC3E}">
        <p14:creationId xmlns:p14="http://schemas.microsoft.com/office/powerpoint/2010/main" val="31269179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37F29-9C04-15DF-9E43-13F545D25468}"/>
              </a:ext>
            </a:extLst>
          </p:cNvPr>
          <p:cNvSpPr>
            <a:spLocks noGrp="1"/>
          </p:cNvSpPr>
          <p:nvPr>
            <p:ph type="title"/>
          </p:nvPr>
        </p:nvSpPr>
        <p:spPr/>
        <p:txBody>
          <a:bodyPr/>
          <a:lstStyle/>
          <a:p>
            <a:r>
              <a:rPr lang="en-US" dirty="0"/>
              <a:t>Class diagram relationships cont..</a:t>
            </a:r>
            <a:endParaRPr lang="en-VG" dirty="0"/>
          </a:p>
        </p:txBody>
      </p:sp>
      <p:sp>
        <p:nvSpPr>
          <p:cNvPr id="3" name="Content Placeholder 2">
            <a:extLst>
              <a:ext uri="{FF2B5EF4-FFF2-40B4-BE49-F238E27FC236}">
                <a16:creationId xmlns:a16="http://schemas.microsoft.com/office/drawing/2014/main" id="{D93E861B-0B44-0663-5FBD-18A659E5619F}"/>
              </a:ext>
            </a:extLst>
          </p:cNvPr>
          <p:cNvSpPr>
            <a:spLocks noGrp="1"/>
          </p:cNvSpPr>
          <p:nvPr>
            <p:ph idx="1"/>
          </p:nvPr>
        </p:nvSpPr>
        <p:spPr>
          <a:xfrm>
            <a:off x="838200" y="1902899"/>
            <a:ext cx="9344487" cy="4351338"/>
          </a:xfrm>
        </p:spPr>
        <p:txBody>
          <a:bodyPr/>
          <a:lstStyle/>
          <a:p>
            <a:r>
              <a:rPr lang="en-US" b="1" i="0" dirty="0">
                <a:solidFill>
                  <a:srgbClr val="000000"/>
                </a:solidFill>
                <a:effectLst/>
                <a:latin typeface="charter"/>
              </a:rPr>
              <a:t>Realization/Implementation</a:t>
            </a:r>
          </a:p>
          <a:p>
            <a:pPr lvl="1"/>
            <a:r>
              <a:rPr lang="en-US" b="0" i="0" dirty="0">
                <a:solidFill>
                  <a:srgbClr val="111111"/>
                </a:solidFill>
                <a:effectLst/>
                <a:latin typeface="charter"/>
              </a:rPr>
              <a:t>to indicate a place where one class implements the function defined in another class.</a:t>
            </a:r>
          </a:p>
          <a:p>
            <a:pPr lvl="1"/>
            <a:r>
              <a:rPr lang="en-US" dirty="0">
                <a:solidFill>
                  <a:srgbClr val="111111"/>
                </a:solidFill>
                <a:latin typeface="charter"/>
              </a:rPr>
              <a:t>We represent inheritance by an arrow with a dashed line ended by a shaded triangle.</a:t>
            </a:r>
            <a:endParaRPr lang="en-US" b="1" dirty="0">
              <a:solidFill>
                <a:srgbClr val="000000"/>
              </a:solidFill>
              <a:latin typeface="charter"/>
            </a:endParaRPr>
          </a:p>
          <a:p>
            <a:pPr marL="457200" lvl="1" indent="0">
              <a:buNone/>
            </a:pPr>
            <a:r>
              <a:rPr lang="en-US" b="1" dirty="0">
                <a:solidFill>
                  <a:srgbClr val="000000"/>
                </a:solidFill>
                <a:latin typeface="charter"/>
              </a:rPr>
              <a:t>Example</a:t>
            </a:r>
          </a:p>
          <a:p>
            <a:pPr lvl="1"/>
            <a:r>
              <a:rPr lang="en-US" b="0" i="0" dirty="0">
                <a:solidFill>
                  <a:srgbClr val="111111"/>
                </a:solidFill>
                <a:effectLst/>
                <a:latin typeface="charter"/>
              </a:rPr>
              <a:t>the printer setup interface sets the printing preferences that are being implemented by the printer.</a:t>
            </a:r>
            <a:endParaRPr lang="en-US" b="1" i="0" dirty="0">
              <a:solidFill>
                <a:srgbClr val="000000"/>
              </a:solidFill>
              <a:effectLst/>
              <a:latin typeface="charter"/>
            </a:endParaRPr>
          </a:p>
          <a:p>
            <a:pPr lvl="1"/>
            <a:endParaRPr lang="en-US" b="1" dirty="0">
              <a:solidFill>
                <a:srgbClr val="000000"/>
              </a:solidFill>
              <a:latin typeface="charter"/>
            </a:endParaRPr>
          </a:p>
          <a:p>
            <a:pPr marL="457200" lvl="1" indent="0">
              <a:buNone/>
            </a:pPr>
            <a:endParaRPr lang="en-US" b="1" i="0" dirty="0">
              <a:solidFill>
                <a:srgbClr val="000000"/>
              </a:solidFill>
              <a:effectLst/>
              <a:latin typeface="charter"/>
            </a:endParaRPr>
          </a:p>
          <a:p>
            <a:endParaRPr lang="en-VG" dirty="0"/>
          </a:p>
        </p:txBody>
      </p:sp>
      <p:pic>
        <p:nvPicPr>
          <p:cNvPr id="5" name="Picture 4">
            <a:extLst>
              <a:ext uri="{FF2B5EF4-FFF2-40B4-BE49-F238E27FC236}">
                <a16:creationId xmlns:a16="http://schemas.microsoft.com/office/drawing/2014/main" id="{BC3849C5-C4AD-A027-282F-9A8294587D8A}"/>
              </a:ext>
            </a:extLst>
          </p:cNvPr>
          <p:cNvPicPr>
            <a:picLocks noChangeAspect="1"/>
          </p:cNvPicPr>
          <p:nvPr/>
        </p:nvPicPr>
        <p:blipFill>
          <a:blip r:embed="rId2"/>
          <a:stretch>
            <a:fillRect/>
          </a:stretch>
        </p:blipFill>
        <p:spPr>
          <a:xfrm>
            <a:off x="10476945" y="2872175"/>
            <a:ext cx="1181100" cy="2714625"/>
          </a:xfrm>
          <a:prstGeom prst="rect">
            <a:avLst/>
          </a:prstGeom>
        </p:spPr>
      </p:pic>
    </p:spTree>
    <p:extLst>
      <p:ext uri="{BB962C8B-B14F-4D97-AF65-F5344CB8AC3E}">
        <p14:creationId xmlns:p14="http://schemas.microsoft.com/office/powerpoint/2010/main" val="41016181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177D0-049E-DF1F-CF6D-DD98CAA1713D}"/>
              </a:ext>
            </a:extLst>
          </p:cNvPr>
          <p:cNvSpPr>
            <a:spLocks noGrp="1"/>
          </p:cNvSpPr>
          <p:nvPr>
            <p:ph type="title"/>
          </p:nvPr>
        </p:nvSpPr>
        <p:spPr/>
        <p:txBody>
          <a:bodyPr/>
          <a:lstStyle/>
          <a:p>
            <a:r>
              <a:rPr lang="en-US" dirty="0"/>
              <a:t>Class diagram visibility</a:t>
            </a:r>
            <a:endParaRPr lang="en-VG" dirty="0"/>
          </a:p>
        </p:txBody>
      </p:sp>
      <p:pic>
        <p:nvPicPr>
          <p:cNvPr id="5" name="Content Placeholder 4">
            <a:extLst>
              <a:ext uri="{FF2B5EF4-FFF2-40B4-BE49-F238E27FC236}">
                <a16:creationId xmlns:a16="http://schemas.microsoft.com/office/drawing/2014/main" id="{6E2C76F7-34A1-9A54-C064-E4138162EBE4}"/>
              </a:ext>
            </a:extLst>
          </p:cNvPr>
          <p:cNvPicPr>
            <a:picLocks noGrp="1" noChangeAspect="1"/>
          </p:cNvPicPr>
          <p:nvPr>
            <p:ph idx="1"/>
          </p:nvPr>
        </p:nvPicPr>
        <p:blipFill>
          <a:blip r:embed="rId2"/>
          <a:stretch>
            <a:fillRect/>
          </a:stretch>
        </p:blipFill>
        <p:spPr>
          <a:xfrm>
            <a:off x="8751847" y="1902899"/>
            <a:ext cx="3085398" cy="1881558"/>
          </a:xfrm>
        </p:spPr>
      </p:pic>
      <p:sp>
        <p:nvSpPr>
          <p:cNvPr id="6" name="Content Placeholder 2">
            <a:extLst>
              <a:ext uri="{FF2B5EF4-FFF2-40B4-BE49-F238E27FC236}">
                <a16:creationId xmlns:a16="http://schemas.microsoft.com/office/drawing/2014/main" id="{BACE01E7-1321-3AC3-F8D1-682E7984272F}"/>
              </a:ext>
            </a:extLst>
          </p:cNvPr>
          <p:cNvSpPr txBox="1">
            <a:spLocks/>
          </p:cNvSpPr>
          <p:nvPr/>
        </p:nvSpPr>
        <p:spPr>
          <a:xfrm>
            <a:off x="651400" y="1698713"/>
            <a:ext cx="8599132" cy="4351338"/>
          </a:xfrm>
          <a:prstGeom prst="rect">
            <a:avLst/>
          </a:prstGeom>
        </p:spPr>
        <p:txBody>
          <a:bodyPr vert="horz" lIns="91440" tIns="45720" rIns="91440" bIns="45720" rtlCol="0">
            <a:normAutofit lnSpcReduction="10000"/>
          </a:bodyPr>
          <a:lstStyle>
            <a:lvl1pPr marL="228600" indent="-228600" algn="just"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just"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just"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Arial" panose="020B0604020202020204" pitchFamily="34" charset="0"/>
              <a:buChar char="•"/>
            </a:pPr>
            <a:r>
              <a:rPr lang="en-US" sz="2400" b="0" i="0" dirty="0">
                <a:effectLst/>
                <a:latin typeface="Helvetica Neue"/>
              </a:rPr>
              <a:t>A public member is visible anywhere in the program and may be called by any object within the system.</a:t>
            </a:r>
          </a:p>
          <a:p>
            <a:pPr algn="l">
              <a:buFont typeface="Arial" panose="020B0604020202020204" pitchFamily="34" charset="0"/>
              <a:buChar char="•"/>
            </a:pPr>
            <a:endParaRPr lang="en-US" sz="2400" b="0" i="0" dirty="0">
              <a:effectLst/>
              <a:latin typeface="Helvetica Neue"/>
            </a:endParaRPr>
          </a:p>
          <a:p>
            <a:pPr algn="l">
              <a:buFont typeface="Arial" panose="020B0604020202020204" pitchFamily="34" charset="0"/>
              <a:buChar char="•"/>
            </a:pPr>
            <a:r>
              <a:rPr lang="en-US" sz="2400" b="0" i="0" dirty="0">
                <a:effectLst/>
                <a:latin typeface="Helvetica Neue"/>
              </a:rPr>
              <a:t>A private member may be used only by the class that defines it.</a:t>
            </a:r>
          </a:p>
          <a:p>
            <a:pPr algn="l">
              <a:buFont typeface="Arial" panose="020B0604020202020204" pitchFamily="34" charset="0"/>
              <a:buChar char="•"/>
            </a:pPr>
            <a:endParaRPr lang="en-US" sz="2400" b="0" i="0" dirty="0">
              <a:effectLst/>
              <a:latin typeface="Helvetica Neue"/>
            </a:endParaRPr>
          </a:p>
          <a:p>
            <a:pPr algn="l">
              <a:buFont typeface="Arial" panose="020B0604020202020204" pitchFamily="34" charset="0"/>
              <a:buChar char="•"/>
            </a:pPr>
            <a:r>
              <a:rPr lang="en-US" sz="2400" b="0" i="0" dirty="0">
                <a:effectLst/>
                <a:latin typeface="Helvetica Neue"/>
              </a:rPr>
              <a:t>A protected member may be used only by (a) the class that defines it or (b) a subclass of that class.</a:t>
            </a:r>
          </a:p>
          <a:p>
            <a:pPr algn="l">
              <a:buFont typeface="Arial" panose="020B0604020202020204" pitchFamily="34" charset="0"/>
              <a:buChar char="•"/>
            </a:pPr>
            <a:endParaRPr lang="en-US" sz="2400" b="0" i="0" dirty="0">
              <a:effectLst/>
              <a:latin typeface="Helvetica Neue"/>
            </a:endParaRPr>
          </a:p>
          <a:p>
            <a:pPr algn="l">
              <a:buFont typeface="Arial" panose="020B0604020202020204" pitchFamily="34" charset="0"/>
              <a:buChar char="•"/>
            </a:pPr>
            <a:r>
              <a:rPr lang="en-US" sz="2400" b="0" i="0" dirty="0">
                <a:effectLst/>
                <a:latin typeface="Helvetica Neue"/>
              </a:rPr>
              <a:t>A package member i</a:t>
            </a:r>
            <a:r>
              <a:rPr lang="en-US" sz="2400" dirty="0">
                <a:latin typeface="Helvetica Neue"/>
              </a:rPr>
              <a:t>s visible to other classes within the same package</a:t>
            </a:r>
            <a:endParaRPr lang="en-US" sz="2400" b="0" i="0" dirty="0">
              <a:effectLst/>
              <a:latin typeface="Helvetica Neue"/>
            </a:endParaRPr>
          </a:p>
          <a:p>
            <a:endParaRPr lang="en-VG" dirty="0"/>
          </a:p>
        </p:txBody>
      </p:sp>
    </p:spTree>
    <p:extLst>
      <p:ext uri="{BB962C8B-B14F-4D97-AF65-F5344CB8AC3E}">
        <p14:creationId xmlns:p14="http://schemas.microsoft.com/office/powerpoint/2010/main" val="17923750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124DA-A5E4-7AD3-B5A2-E2879079C054}"/>
              </a:ext>
            </a:extLst>
          </p:cNvPr>
          <p:cNvSpPr>
            <a:spLocks noGrp="1"/>
          </p:cNvSpPr>
          <p:nvPr>
            <p:ph type="title"/>
          </p:nvPr>
        </p:nvSpPr>
        <p:spPr/>
        <p:txBody>
          <a:bodyPr>
            <a:normAutofit/>
          </a:bodyPr>
          <a:lstStyle/>
          <a:p>
            <a:r>
              <a:rPr lang="en-US" sz="3000" dirty="0"/>
              <a:t>Example(1</a:t>
            </a:r>
            <a:r>
              <a:rPr lang="en-US" sz="3000" dirty="0" smtClean="0"/>
              <a:t>) student &amp; professor</a:t>
            </a:r>
            <a:endParaRPr lang="en-VG" sz="3000" dirty="0"/>
          </a:p>
        </p:txBody>
      </p:sp>
      <p:pic>
        <p:nvPicPr>
          <p:cNvPr id="7" name="Content Placeholder 6" descr="Diagram&#10;&#10;Description automatically generated">
            <a:extLst>
              <a:ext uri="{FF2B5EF4-FFF2-40B4-BE49-F238E27FC236}">
                <a16:creationId xmlns:a16="http://schemas.microsoft.com/office/drawing/2014/main" id="{C1835706-287A-1C89-D0DD-6357543B40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47926" y="1438983"/>
            <a:ext cx="6710362" cy="4649873"/>
          </a:xfrm>
        </p:spPr>
      </p:pic>
    </p:spTree>
    <p:extLst>
      <p:ext uri="{BB962C8B-B14F-4D97-AF65-F5344CB8AC3E}">
        <p14:creationId xmlns:p14="http://schemas.microsoft.com/office/powerpoint/2010/main" val="37849507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7CD27-84E6-CD8C-85E3-E35DCB2AD1AE}"/>
              </a:ext>
            </a:extLst>
          </p:cNvPr>
          <p:cNvSpPr>
            <a:spLocks noGrp="1"/>
          </p:cNvSpPr>
          <p:nvPr>
            <p:ph type="title"/>
          </p:nvPr>
        </p:nvSpPr>
        <p:spPr>
          <a:xfrm>
            <a:off x="648789" y="928011"/>
            <a:ext cx="10515600" cy="1325563"/>
          </a:xfrm>
        </p:spPr>
        <p:txBody>
          <a:bodyPr>
            <a:normAutofit/>
          </a:bodyPr>
          <a:lstStyle/>
          <a:p>
            <a:r>
              <a:rPr lang="en-US" sz="3000" dirty="0"/>
              <a:t>Example(2</a:t>
            </a:r>
            <a:r>
              <a:rPr lang="en-US" sz="3000" dirty="0" smtClean="0"/>
              <a:t>) </a:t>
            </a:r>
            <a:br>
              <a:rPr lang="en-US" sz="3000" dirty="0" smtClean="0"/>
            </a:br>
            <a:r>
              <a:rPr lang="en-US" sz="3000" dirty="0" smtClean="0"/>
              <a:t>Bank</a:t>
            </a:r>
            <a:endParaRPr lang="en-VG" sz="3000" dirty="0"/>
          </a:p>
        </p:txBody>
      </p:sp>
      <p:pic>
        <p:nvPicPr>
          <p:cNvPr id="5" name="Picture 4">
            <a:extLst>
              <a:ext uri="{FF2B5EF4-FFF2-40B4-BE49-F238E27FC236}">
                <a16:creationId xmlns:a16="http://schemas.microsoft.com/office/drawing/2014/main" id="{961EAB2D-2346-25D3-8D28-EAD2FC7F0F0C}"/>
              </a:ext>
            </a:extLst>
          </p:cNvPr>
          <p:cNvPicPr>
            <a:picLocks noChangeAspect="1"/>
          </p:cNvPicPr>
          <p:nvPr/>
        </p:nvPicPr>
        <p:blipFill>
          <a:blip r:embed="rId2"/>
          <a:stretch>
            <a:fillRect/>
          </a:stretch>
        </p:blipFill>
        <p:spPr>
          <a:xfrm>
            <a:off x="2959224" y="928011"/>
            <a:ext cx="7501630" cy="5419351"/>
          </a:xfrm>
          <a:prstGeom prst="rect">
            <a:avLst/>
          </a:prstGeom>
        </p:spPr>
      </p:pic>
    </p:spTree>
    <p:extLst>
      <p:ext uri="{BB962C8B-B14F-4D97-AF65-F5344CB8AC3E}">
        <p14:creationId xmlns:p14="http://schemas.microsoft.com/office/powerpoint/2010/main" val="32372541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5D71A-2290-D262-1DAF-22C0427F23C7}"/>
              </a:ext>
            </a:extLst>
          </p:cNvPr>
          <p:cNvSpPr>
            <a:spLocks noGrp="1"/>
          </p:cNvSpPr>
          <p:nvPr>
            <p:ph type="title"/>
          </p:nvPr>
        </p:nvSpPr>
        <p:spPr/>
        <p:txBody>
          <a:bodyPr>
            <a:normAutofit/>
          </a:bodyPr>
          <a:lstStyle/>
          <a:p>
            <a:r>
              <a:rPr lang="en-US" sz="3000" dirty="0"/>
              <a:t>Example(3</a:t>
            </a:r>
            <a:r>
              <a:rPr lang="en-US" sz="3000" dirty="0" smtClean="0"/>
              <a:t>) Car</a:t>
            </a:r>
            <a:endParaRPr lang="en-VG" sz="3000" dirty="0"/>
          </a:p>
        </p:txBody>
      </p:sp>
      <p:pic>
        <p:nvPicPr>
          <p:cNvPr id="5" name="Picture 4" descr="Diagram&#10;&#10;Description automatically generated">
            <a:extLst>
              <a:ext uri="{FF2B5EF4-FFF2-40B4-BE49-F238E27FC236}">
                <a16:creationId xmlns:a16="http://schemas.microsoft.com/office/drawing/2014/main" id="{554113D5-8ABF-91FF-1FA8-55424A39D5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2405" y="1536208"/>
            <a:ext cx="8317675" cy="4795499"/>
          </a:xfrm>
          <a:prstGeom prst="rect">
            <a:avLst/>
          </a:prstGeom>
        </p:spPr>
      </p:pic>
    </p:spTree>
    <p:extLst>
      <p:ext uri="{BB962C8B-B14F-4D97-AF65-F5344CB8AC3E}">
        <p14:creationId xmlns:p14="http://schemas.microsoft.com/office/powerpoint/2010/main" val="41954326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FEC4E-37F2-29D6-D89D-9998A2F78012}"/>
              </a:ext>
            </a:extLst>
          </p:cNvPr>
          <p:cNvSpPr>
            <a:spLocks noGrp="1"/>
          </p:cNvSpPr>
          <p:nvPr>
            <p:ph type="title"/>
          </p:nvPr>
        </p:nvSpPr>
        <p:spPr>
          <a:xfrm>
            <a:off x="570411" y="1108559"/>
            <a:ext cx="3810000" cy="1325563"/>
          </a:xfrm>
        </p:spPr>
        <p:txBody>
          <a:bodyPr>
            <a:normAutofit/>
          </a:bodyPr>
          <a:lstStyle/>
          <a:p>
            <a:r>
              <a:rPr lang="en-US" sz="3000" dirty="0"/>
              <a:t>Example(4</a:t>
            </a:r>
            <a:r>
              <a:rPr lang="en-US" sz="3000" dirty="0" smtClean="0"/>
              <a:t>)</a:t>
            </a:r>
            <a:br>
              <a:rPr lang="en-US" sz="3000" dirty="0" smtClean="0"/>
            </a:br>
            <a:r>
              <a:rPr lang="en-US" sz="3000" dirty="0" smtClean="0"/>
              <a:t>online order system</a:t>
            </a:r>
            <a:endParaRPr lang="en-VG" sz="3000" dirty="0"/>
          </a:p>
        </p:txBody>
      </p:sp>
      <p:pic>
        <p:nvPicPr>
          <p:cNvPr id="4" name="Picture 3">
            <a:extLst>
              <a:ext uri="{FF2B5EF4-FFF2-40B4-BE49-F238E27FC236}">
                <a16:creationId xmlns:a16="http://schemas.microsoft.com/office/drawing/2014/main" id="{D2DD069F-C077-75B3-5D1E-E656C6A512B3}"/>
              </a:ext>
            </a:extLst>
          </p:cNvPr>
          <p:cNvPicPr>
            <a:picLocks noChangeAspect="1"/>
          </p:cNvPicPr>
          <p:nvPr/>
        </p:nvPicPr>
        <p:blipFill>
          <a:blip r:embed="rId2"/>
          <a:stretch>
            <a:fillRect/>
          </a:stretch>
        </p:blipFill>
        <p:spPr>
          <a:xfrm>
            <a:off x="4257130" y="1038348"/>
            <a:ext cx="5924550" cy="5184605"/>
          </a:xfrm>
          <a:prstGeom prst="rect">
            <a:avLst/>
          </a:prstGeom>
        </p:spPr>
      </p:pic>
    </p:spTree>
    <p:extLst>
      <p:ext uri="{BB962C8B-B14F-4D97-AF65-F5344CB8AC3E}">
        <p14:creationId xmlns:p14="http://schemas.microsoft.com/office/powerpoint/2010/main" val="27734196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1195645"/>
            <a:ext cx="10515600" cy="1325563"/>
          </a:xfrm>
        </p:spPr>
        <p:txBody>
          <a:bodyPr/>
          <a:lstStyle/>
          <a:p>
            <a:r>
              <a:rPr lang="en-US" dirty="0" smtClean="0"/>
              <a:t>Quiz1 class diagram</a:t>
            </a:r>
            <a:br>
              <a:rPr lang="en-US" dirty="0" smtClean="0"/>
            </a:br>
            <a:r>
              <a:rPr lang="en-US" dirty="0" smtClean="0"/>
              <a:t>Bank &amp; ATM</a:t>
            </a:r>
            <a:endParaRPr lang="en-US" dirty="0"/>
          </a:p>
        </p:txBody>
      </p:sp>
      <p:pic>
        <p:nvPicPr>
          <p:cNvPr id="4" name="Content Placeholder 3"/>
          <p:cNvPicPr>
            <a:picLocks noGrp="1" noChangeAspect="1"/>
          </p:cNvPicPr>
          <p:nvPr>
            <p:ph idx="1"/>
          </p:nvPr>
        </p:nvPicPr>
        <p:blipFill>
          <a:blip r:embed="rId2"/>
          <a:stretch>
            <a:fillRect/>
          </a:stretch>
        </p:blipFill>
        <p:spPr>
          <a:xfrm>
            <a:off x="6080760" y="1128350"/>
            <a:ext cx="5379096" cy="5001756"/>
          </a:xfrm>
          <a:prstGeom prst="rect">
            <a:avLst/>
          </a:prstGeom>
        </p:spPr>
      </p:pic>
    </p:spTree>
    <p:extLst>
      <p:ext uri="{BB962C8B-B14F-4D97-AF65-F5344CB8AC3E}">
        <p14:creationId xmlns:p14="http://schemas.microsoft.com/office/powerpoint/2010/main" val="2741998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056307"/>
            <a:ext cx="10515600" cy="1325563"/>
          </a:xfrm>
        </p:spPr>
        <p:txBody>
          <a:bodyPr/>
          <a:lstStyle/>
          <a:p>
            <a:r>
              <a:rPr lang="en-US" dirty="0" smtClean="0"/>
              <a:t>Quiz2 class diagram</a:t>
            </a:r>
            <a:br>
              <a:rPr lang="en-US" dirty="0" smtClean="0"/>
            </a:br>
            <a:r>
              <a:rPr lang="en-US" dirty="0" smtClean="0"/>
              <a:t>LMS</a:t>
            </a:r>
            <a:endParaRPr lang="en-US" dirty="0"/>
          </a:p>
        </p:txBody>
      </p:sp>
      <p:pic>
        <p:nvPicPr>
          <p:cNvPr id="4" name="Content Placeholder 3"/>
          <p:cNvPicPr>
            <a:picLocks noGrp="1" noChangeAspect="1"/>
          </p:cNvPicPr>
          <p:nvPr>
            <p:ph idx="1"/>
          </p:nvPr>
        </p:nvPicPr>
        <p:blipFill>
          <a:blip r:embed="rId2"/>
          <a:stretch>
            <a:fillRect/>
          </a:stretch>
        </p:blipFill>
        <p:spPr>
          <a:xfrm>
            <a:off x="4675143" y="1902899"/>
            <a:ext cx="6534150" cy="4191000"/>
          </a:xfrm>
          <a:prstGeom prst="rect">
            <a:avLst/>
          </a:prstGeom>
        </p:spPr>
      </p:pic>
    </p:spTree>
    <p:extLst>
      <p:ext uri="{BB962C8B-B14F-4D97-AF65-F5344CB8AC3E}">
        <p14:creationId xmlns:p14="http://schemas.microsoft.com/office/powerpoint/2010/main" val="31418929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sz="4200" dirty="0">
                <a:solidFill>
                  <a:srgbClr val="FF0000"/>
                </a:solidFill>
              </a:rPr>
              <a:t>S</a:t>
            </a:r>
            <a:r>
              <a:rPr lang="en-US" sz="4200" dirty="0"/>
              <a:t>: Single Responsibility Principle (SRP)</a:t>
            </a:r>
            <a:endParaRPr lang="en-US" sz="4200" dirty="0"/>
          </a:p>
        </p:txBody>
      </p:sp>
      <p:sp>
        <p:nvSpPr>
          <p:cNvPr id="3" name="Content Placeholder 2"/>
          <p:cNvSpPr>
            <a:spLocks noGrp="1"/>
          </p:cNvSpPr>
          <p:nvPr>
            <p:ph idx="1"/>
          </p:nvPr>
        </p:nvSpPr>
        <p:spPr>
          <a:xfrm>
            <a:off x="211183" y="2506662"/>
            <a:ext cx="5806440" cy="3665800"/>
          </a:xfrm>
        </p:spPr>
        <p:txBody>
          <a:bodyPr>
            <a:normAutofit/>
          </a:bodyPr>
          <a:lstStyle/>
          <a:p>
            <a:r>
              <a:rPr lang="en-US" dirty="0" smtClean="0"/>
              <a:t>This </a:t>
            </a:r>
            <a:r>
              <a:rPr lang="en-US" dirty="0"/>
              <a:t>means that every class, or similar structure, in your code should have only one job to do.</a:t>
            </a:r>
          </a:p>
          <a:p>
            <a:r>
              <a:rPr lang="en-US" dirty="0" smtClean="0"/>
              <a:t>If a </a:t>
            </a:r>
            <a:r>
              <a:rPr lang="en-US" dirty="0"/>
              <a:t>Class has many responsibilities, it increases the possibility of bugs because making changes to one of its responsibilities, could affect the other ones without you knowing.</a:t>
            </a:r>
            <a:endParaRPr lang="en-US" dirty="0"/>
          </a:p>
        </p:txBody>
      </p:sp>
      <p:pic>
        <p:nvPicPr>
          <p:cNvPr id="4" name="Picture 3"/>
          <p:cNvPicPr>
            <a:picLocks noChangeAspect="1"/>
          </p:cNvPicPr>
          <p:nvPr/>
        </p:nvPicPr>
        <p:blipFill>
          <a:blip r:embed="rId2"/>
          <a:stretch>
            <a:fillRect/>
          </a:stretch>
        </p:blipFill>
        <p:spPr>
          <a:xfrm>
            <a:off x="6150156" y="1902899"/>
            <a:ext cx="6041844" cy="4194567"/>
          </a:xfrm>
          <a:prstGeom prst="rect">
            <a:avLst/>
          </a:prstGeom>
        </p:spPr>
      </p:pic>
      <p:sp>
        <p:nvSpPr>
          <p:cNvPr id="5" name="TextBox 4"/>
          <p:cNvSpPr txBox="1"/>
          <p:nvPr/>
        </p:nvSpPr>
        <p:spPr>
          <a:xfrm>
            <a:off x="1097280" y="1668945"/>
            <a:ext cx="9840685" cy="800219"/>
          </a:xfrm>
          <a:prstGeom prst="rect">
            <a:avLst/>
          </a:prstGeom>
          <a:noFill/>
        </p:spPr>
        <p:txBody>
          <a:bodyPr wrap="square" rtlCol="0">
            <a:spAutoFit/>
          </a:bodyPr>
          <a:lstStyle/>
          <a:p>
            <a:r>
              <a:rPr lang="en-US" sz="2800" dirty="0"/>
              <a:t>"Every software module should have only one reason to change</a:t>
            </a:r>
            <a:r>
              <a:rPr lang="en-US" sz="2800" dirty="0" smtClean="0"/>
              <a:t>"</a:t>
            </a:r>
            <a:endParaRPr lang="en-US" sz="2800" dirty="0"/>
          </a:p>
          <a:p>
            <a:endParaRPr lang="en-US" dirty="0"/>
          </a:p>
        </p:txBody>
      </p:sp>
    </p:spTree>
    <p:extLst>
      <p:ext uri="{BB962C8B-B14F-4D97-AF65-F5344CB8AC3E}">
        <p14:creationId xmlns:p14="http://schemas.microsoft.com/office/powerpoint/2010/main" val="3413290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200" dirty="0">
                <a:solidFill>
                  <a:srgbClr val="FF0000"/>
                </a:solidFill>
              </a:rPr>
              <a:t>O</a:t>
            </a:r>
            <a:r>
              <a:rPr lang="en-US" sz="4200" dirty="0"/>
              <a:t>: Open closed Principle (</a:t>
            </a:r>
            <a:r>
              <a:rPr lang="en-US" sz="4200" dirty="0">
                <a:solidFill>
                  <a:schemeClr val="bg2">
                    <a:lumMod val="50000"/>
                  </a:schemeClr>
                </a:solidFill>
              </a:rPr>
              <a:t>OCP</a:t>
            </a:r>
            <a:r>
              <a:rPr lang="en-US" sz="4200" dirty="0"/>
              <a:t>)</a:t>
            </a:r>
            <a:endParaRPr lang="en-US" sz="4200" dirty="0"/>
          </a:p>
        </p:txBody>
      </p:sp>
      <p:sp>
        <p:nvSpPr>
          <p:cNvPr id="3" name="Content Placeholder 2"/>
          <p:cNvSpPr>
            <a:spLocks noGrp="1"/>
          </p:cNvSpPr>
          <p:nvPr>
            <p:ph idx="1"/>
          </p:nvPr>
        </p:nvSpPr>
        <p:spPr>
          <a:xfrm>
            <a:off x="303007" y="2104136"/>
            <a:ext cx="4161417" cy="4351338"/>
          </a:xfrm>
        </p:spPr>
        <p:txBody>
          <a:bodyPr/>
          <a:lstStyle/>
          <a:p>
            <a:r>
              <a:rPr lang="en-US" dirty="0"/>
              <a:t>Changing the current </a:t>
            </a:r>
            <a:r>
              <a:rPr lang="en-US" dirty="0" err="1"/>
              <a:t>behaviour</a:t>
            </a:r>
            <a:r>
              <a:rPr lang="en-US" dirty="0"/>
              <a:t> of a Class will affect all the systems using that Class</a:t>
            </a:r>
            <a:r>
              <a:rPr lang="en-US" dirty="0" smtClean="0"/>
              <a:t>.</a:t>
            </a:r>
          </a:p>
          <a:p>
            <a:r>
              <a:rPr lang="en-US" dirty="0"/>
              <a:t>If you want the Class to perform more functions, the ideal approach is to add to the functions that already exist NOT change them.</a:t>
            </a:r>
            <a:endParaRPr lang="en-US" dirty="0"/>
          </a:p>
        </p:txBody>
      </p:sp>
      <p:sp>
        <p:nvSpPr>
          <p:cNvPr id="6" name="Rectangle 2"/>
          <p:cNvSpPr>
            <a:spLocks noChangeArrowheads="1"/>
          </p:cNvSpPr>
          <p:nvPr/>
        </p:nvSpPr>
        <p:spPr bwMode="auto">
          <a:xfrm>
            <a:off x="1371599" y="1479923"/>
            <a:ext cx="121412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800" dirty="0"/>
              <a:t>Classes should </a:t>
            </a:r>
            <a:r>
              <a:rPr lang="en-US" altLang="en-US" sz="2800" dirty="0"/>
              <a:t>be</a:t>
            </a:r>
            <a:r>
              <a:rPr lang="en-US" altLang="en-US" sz="2800" dirty="0"/>
              <a:t> open for extension, but closed for </a:t>
            </a:r>
            <a:r>
              <a:rPr lang="en-US" altLang="en-US" sz="2800" dirty="0" smtClean="0"/>
              <a:t>modification</a:t>
            </a:r>
            <a:endParaRPr lang="en-US" altLang="en-US" sz="2800" dirty="0"/>
          </a:p>
        </p:txBody>
      </p:sp>
      <p:pic>
        <p:nvPicPr>
          <p:cNvPr id="7" name="Picture 6"/>
          <p:cNvPicPr>
            <a:picLocks noChangeAspect="1"/>
          </p:cNvPicPr>
          <p:nvPr/>
        </p:nvPicPr>
        <p:blipFill>
          <a:blip r:embed="rId2"/>
          <a:stretch>
            <a:fillRect/>
          </a:stretch>
        </p:blipFill>
        <p:spPr>
          <a:xfrm>
            <a:off x="4596261" y="2003143"/>
            <a:ext cx="7373435" cy="4285129"/>
          </a:xfrm>
          <a:prstGeom prst="rect">
            <a:avLst/>
          </a:prstGeom>
        </p:spPr>
      </p:pic>
    </p:spTree>
    <p:extLst>
      <p:ext uri="{BB962C8B-B14F-4D97-AF65-F5344CB8AC3E}">
        <p14:creationId xmlns:p14="http://schemas.microsoft.com/office/powerpoint/2010/main" val="24983295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200" dirty="0">
                <a:solidFill>
                  <a:srgbClr val="FF0000"/>
                </a:solidFill>
              </a:rPr>
              <a:t>L</a:t>
            </a:r>
            <a:r>
              <a:rPr lang="en-US" sz="4200" dirty="0"/>
              <a:t>: </a:t>
            </a:r>
            <a:r>
              <a:rPr lang="en-US" sz="4200" dirty="0" err="1"/>
              <a:t>Liskov</a:t>
            </a:r>
            <a:r>
              <a:rPr lang="en-US" sz="4200" dirty="0"/>
              <a:t> substitution Principle (</a:t>
            </a:r>
            <a:r>
              <a:rPr lang="en-US" sz="4200" dirty="0">
                <a:solidFill>
                  <a:schemeClr val="bg2">
                    <a:lumMod val="50000"/>
                  </a:schemeClr>
                </a:solidFill>
              </a:rPr>
              <a:t>LSP</a:t>
            </a:r>
            <a:r>
              <a:rPr lang="en-US" sz="4200" dirty="0"/>
              <a:t>)</a:t>
            </a:r>
            <a:endParaRPr lang="en-US" sz="4200" dirty="0">
              <a:solidFill>
                <a:srgbClr val="FF0000"/>
              </a:solidFill>
            </a:endParaRPr>
          </a:p>
        </p:txBody>
      </p:sp>
      <p:sp>
        <p:nvSpPr>
          <p:cNvPr id="3" name="Content Placeholder 2"/>
          <p:cNvSpPr>
            <a:spLocks noGrp="1"/>
          </p:cNvSpPr>
          <p:nvPr>
            <p:ph idx="1"/>
          </p:nvPr>
        </p:nvSpPr>
        <p:spPr>
          <a:xfrm>
            <a:off x="47116" y="2073863"/>
            <a:ext cx="6033644" cy="3855943"/>
          </a:xfrm>
        </p:spPr>
        <p:txBody>
          <a:bodyPr>
            <a:normAutofit fontScale="92500"/>
          </a:bodyPr>
          <a:lstStyle/>
          <a:p>
            <a:r>
              <a:rPr lang="en-US" dirty="0" smtClean="0"/>
              <a:t>The</a:t>
            </a:r>
            <a:r>
              <a:rPr lang="en-US" dirty="0"/>
              <a:t> </a:t>
            </a:r>
            <a:r>
              <a:rPr lang="en-US" b="1" dirty="0"/>
              <a:t>child</a:t>
            </a:r>
            <a:r>
              <a:rPr lang="en-US" dirty="0"/>
              <a:t> Class should be able to process the same requests </a:t>
            </a:r>
            <a:r>
              <a:rPr lang="en-US" dirty="0" smtClean="0"/>
              <a:t>as </a:t>
            </a:r>
            <a:r>
              <a:rPr lang="en-US" dirty="0"/>
              <a:t>the </a:t>
            </a:r>
            <a:r>
              <a:rPr lang="en-US" b="1" dirty="0"/>
              <a:t>parent</a:t>
            </a:r>
            <a:r>
              <a:rPr lang="en-US" dirty="0"/>
              <a:t> Class or it could deliver a result that is of the same type</a:t>
            </a:r>
            <a:r>
              <a:rPr lang="en-US" dirty="0" smtClean="0"/>
              <a:t>.</a:t>
            </a:r>
          </a:p>
          <a:p>
            <a:r>
              <a:rPr lang="en-US" dirty="0"/>
              <a:t>The picture shows that the </a:t>
            </a:r>
            <a:r>
              <a:rPr lang="en-US" b="1" dirty="0"/>
              <a:t>parent</a:t>
            </a:r>
            <a:r>
              <a:rPr lang="en-US" dirty="0"/>
              <a:t> Class delivers Coffee(it could be any type of coffee). It is acceptable for the </a:t>
            </a:r>
            <a:r>
              <a:rPr lang="en-US" b="1" dirty="0"/>
              <a:t>child</a:t>
            </a:r>
            <a:r>
              <a:rPr lang="en-US" dirty="0"/>
              <a:t> Class to deliver </a:t>
            </a:r>
            <a:r>
              <a:rPr lang="en-US" dirty="0" err="1"/>
              <a:t>Cappucino</a:t>
            </a:r>
            <a:r>
              <a:rPr lang="en-US" dirty="0"/>
              <a:t> because it is a specific type of Coffee, but it is NOT acceptable to deliver Water.</a:t>
            </a:r>
            <a:endParaRPr lang="en-US" dirty="0"/>
          </a:p>
        </p:txBody>
      </p:sp>
      <p:pic>
        <p:nvPicPr>
          <p:cNvPr id="6" name="Picture 5"/>
          <p:cNvPicPr>
            <a:picLocks noChangeAspect="1"/>
          </p:cNvPicPr>
          <p:nvPr/>
        </p:nvPicPr>
        <p:blipFill>
          <a:blip r:embed="rId2"/>
          <a:stretch>
            <a:fillRect/>
          </a:stretch>
        </p:blipFill>
        <p:spPr>
          <a:xfrm>
            <a:off x="6149033" y="1682199"/>
            <a:ext cx="5381116" cy="4639273"/>
          </a:xfrm>
          <a:prstGeom prst="rect">
            <a:avLst/>
          </a:prstGeom>
        </p:spPr>
      </p:pic>
    </p:spTree>
    <p:extLst>
      <p:ext uri="{BB962C8B-B14F-4D97-AF65-F5344CB8AC3E}">
        <p14:creationId xmlns:p14="http://schemas.microsoft.com/office/powerpoint/2010/main" val="1251209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200" dirty="0">
                <a:solidFill>
                  <a:srgbClr val="FF0000"/>
                </a:solidFill>
              </a:rPr>
              <a:t>I</a:t>
            </a:r>
            <a:r>
              <a:rPr lang="en-US" sz="4200" dirty="0"/>
              <a:t>: Interface Segregation Principle (</a:t>
            </a:r>
            <a:r>
              <a:rPr lang="en-US" sz="4200" dirty="0">
                <a:solidFill>
                  <a:schemeClr val="bg2">
                    <a:lumMod val="50000"/>
                  </a:schemeClr>
                </a:solidFill>
              </a:rPr>
              <a:t>ISP</a:t>
            </a:r>
            <a:r>
              <a:rPr lang="en-US" sz="4200" dirty="0" smtClean="0"/>
              <a:t>)</a:t>
            </a:r>
            <a:endParaRPr lang="en-US" sz="4200" dirty="0"/>
          </a:p>
        </p:txBody>
      </p:sp>
      <p:sp>
        <p:nvSpPr>
          <p:cNvPr id="3" name="Content Placeholder 2"/>
          <p:cNvSpPr>
            <a:spLocks noGrp="1"/>
          </p:cNvSpPr>
          <p:nvPr>
            <p:ph idx="1"/>
          </p:nvPr>
        </p:nvSpPr>
        <p:spPr>
          <a:xfrm>
            <a:off x="579120" y="1606809"/>
            <a:ext cx="11003280" cy="587752"/>
          </a:xfrm>
        </p:spPr>
        <p:txBody>
          <a:bodyPr>
            <a:normAutofit/>
          </a:bodyPr>
          <a:lstStyle/>
          <a:p>
            <a:pPr marL="0" indent="0">
              <a:buNone/>
            </a:pPr>
            <a:r>
              <a:rPr lang="en-US" dirty="0"/>
              <a:t>Clients should not be forced to depend on methods that they do not use.</a:t>
            </a:r>
            <a:endParaRPr lang="en-US" dirty="0"/>
          </a:p>
        </p:txBody>
      </p:sp>
      <p:sp>
        <p:nvSpPr>
          <p:cNvPr id="4" name="TextBox 3"/>
          <p:cNvSpPr txBox="1"/>
          <p:nvPr/>
        </p:nvSpPr>
        <p:spPr>
          <a:xfrm>
            <a:off x="0" y="2229031"/>
            <a:ext cx="4078156" cy="3693319"/>
          </a:xfrm>
          <a:prstGeom prst="rect">
            <a:avLst/>
          </a:prstGeom>
          <a:noFill/>
        </p:spPr>
        <p:txBody>
          <a:bodyPr wrap="square" rtlCol="0">
            <a:spAutoFit/>
          </a:bodyPr>
          <a:lstStyle/>
          <a:p>
            <a:pPr marL="457200" indent="-457200">
              <a:buFont typeface="Arial" panose="020B0604020202020204" pitchFamily="34" charset="0"/>
              <a:buChar char="•"/>
            </a:pPr>
            <a:r>
              <a:rPr lang="en-US" sz="2600" dirty="0"/>
              <a:t>A Class should perform only actions that are needed to fulfil its role. Any other action should be removed completely or moved somewhere else if it might be used by another Class in the future.</a:t>
            </a:r>
          </a:p>
        </p:txBody>
      </p:sp>
      <p:pic>
        <p:nvPicPr>
          <p:cNvPr id="5" name="Picture 4"/>
          <p:cNvPicPr>
            <a:picLocks noChangeAspect="1"/>
          </p:cNvPicPr>
          <p:nvPr/>
        </p:nvPicPr>
        <p:blipFill>
          <a:blip r:embed="rId2"/>
          <a:stretch>
            <a:fillRect/>
          </a:stretch>
        </p:blipFill>
        <p:spPr>
          <a:xfrm>
            <a:off x="4078157" y="2194561"/>
            <a:ext cx="7260403" cy="3955790"/>
          </a:xfrm>
          <a:prstGeom prst="rect">
            <a:avLst/>
          </a:prstGeom>
        </p:spPr>
      </p:pic>
    </p:spTree>
    <p:extLst>
      <p:ext uri="{BB962C8B-B14F-4D97-AF65-F5344CB8AC3E}">
        <p14:creationId xmlns:p14="http://schemas.microsoft.com/office/powerpoint/2010/main" val="31570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04336"/>
            <a:ext cx="10515600" cy="980531"/>
          </a:xfrm>
        </p:spPr>
        <p:txBody>
          <a:bodyPr>
            <a:normAutofit/>
          </a:bodyPr>
          <a:lstStyle/>
          <a:p>
            <a:r>
              <a:rPr lang="en-US" sz="4200" dirty="0">
                <a:solidFill>
                  <a:srgbClr val="FF0000"/>
                </a:solidFill>
              </a:rPr>
              <a:t>D</a:t>
            </a:r>
            <a:r>
              <a:rPr lang="en-US" sz="4200" dirty="0"/>
              <a:t>: Dependency Inversion Principle (</a:t>
            </a:r>
            <a:r>
              <a:rPr lang="en-US" sz="4200" dirty="0">
                <a:solidFill>
                  <a:schemeClr val="bg2">
                    <a:lumMod val="50000"/>
                  </a:schemeClr>
                </a:solidFill>
              </a:rPr>
              <a:t>DIP</a:t>
            </a:r>
            <a:r>
              <a:rPr lang="en-US" sz="4200" dirty="0"/>
              <a:t>)</a:t>
            </a:r>
            <a:endParaRPr lang="en-US" sz="4200" dirty="0"/>
          </a:p>
        </p:txBody>
      </p:sp>
      <p:pic>
        <p:nvPicPr>
          <p:cNvPr id="4" name="Content Placeholder 3"/>
          <p:cNvPicPr>
            <a:picLocks noGrp="1" noChangeAspect="1"/>
          </p:cNvPicPr>
          <p:nvPr>
            <p:ph idx="1"/>
          </p:nvPr>
        </p:nvPicPr>
        <p:blipFill>
          <a:blip r:embed="rId2"/>
          <a:stretch>
            <a:fillRect/>
          </a:stretch>
        </p:blipFill>
        <p:spPr>
          <a:xfrm>
            <a:off x="5731933" y="2226205"/>
            <a:ext cx="6460067" cy="3850915"/>
          </a:xfrm>
          <a:prstGeom prst="rect">
            <a:avLst/>
          </a:prstGeom>
        </p:spPr>
      </p:pic>
      <p:sp>
        <p:nvSpPr>
          <p:cNvPr id="5" name="TextBox 4"/>
          <p:cNvSpPr txBox="1"/>
          <p:nvPr/>
        </p:nvSpPr>
        <p:spPr>
          <a:xfrm>
            <a:off x="499534" y="1563572"/>
            <a:ext cx="6053665" cy="1015663"/>
          </a:xfrm>
          <a:prstGeom prst="rect">
            <a:avLst/>
          </a:prstGeom>
          <a:noFill/>
        </p:spPr>
        <p:txBody>
          <a:bodyPr wrap="square" numCol="2" rtlCol="0">
            <a:spAutoFit/>
          </a:bodyPr>
          <a:lstStyle/>
          <a:p>
            <a:pPr marL="285750" indent="-285750">
              <a:buFont typeface="Arial" panose="020B0604020202020204" pitchFamily="34" charset="0"/>
              <a:buChar char="•"/>
            </a:pPr>
            <a:r>
              <a:rPr lang="en-US" sz="2000" dirty="0"/>
              <a:t> High-level </a:t>
            </a:r>
            <a:r>
              <a:rPr lang="en-US" sz="2000" dirty="0" smtClean="0"/>
              <a:t>classes </a:t>
            </a:r>
            <a:r>
              <a:rPr lang="en-US" sz="2000" dirty="0"/>
              <a:t>should not depend on low-level </a:t>
            </a:r>
            <a:r>
              <a:rPr lang="en-US" sz="2000" dirty="0" smtClean="0"/>
              <a:t>classes. </a:t>
            </a:r>
          </a:p>
          <a:p>
            <a:pPr marL="285750" indent="-285750">
              <a:buFont typeface="Arial" panose="020B0604020202020204" pitchFamily="34" charset="0"/>
              <a:buChar char="•"/>
            </a:pPr>
            <a:r>
              <a:rPr lang="en-US" sz="2000" dirty="0" smtClean="0"/>
              <a:t>Both </a:t>
            </a:r>
            <a:r>
              <a:rPr lang="en-US" sz="2000" dirty="0"/>
              <a:t>should depend on the abstraction.</a:t>
            </a:r>
            <a:endParaRPr lang="en-US" sz="2000" dirty="0"/>
          </a:p>
        </p:txBody>
      </p:sp>
      <p:sp>
        <p:nvSpPr>
          <p:cNvPr id="6" name="TextBox 5"/>
          <p:cNvSpPr txBox="1"/>
          <p:nvPr/>
        </p:nvSpPr>
        <p:spPr>
          <a:xfrm>
            <a:off x="144218" y="2848207"/>
            <a:ext cx="5689315" cy="2785378"/>
          </a:xfrm>
          <a:prstGeom prst="rect">
            <a:avLst/>
          </a:prstGeom>
          <a:noFill/>
        </p:spPr>
        <p:txBody>
          <a:bodyPr wrap="square" rtlCol="0">
            <a:spAutoFit/>
          </a:bodyPr>
          <a:lstStyle/>
          <a:p>
            <a:r>
              <a:rPr lang="en-US" sz="2500" b="1" dirty="0"/>
              <a:t>High-level Module(or Class)</a:t>
            </a:r>
            <a:r>
              <a:rPr lang="en-US" sz="2500" dirty="0"/>
              <a:t>: Class that executes an action with a tool</a:t>
            </a:r>
            <a:r>
              <a:rPr lang="en-US" sz="2500" dirty="0" smtClean="0"/>
              <a:t>.</a:t>
            </a:r>
          </a:p>
          <a:p>
            <a:r>
              <a:rPr lang="en-US" sz="2500" b="1" dirty="0"/>
              <a:t>Low-level Module (or Class)</a:t>
            </a:r>
            <a:r>
              <a:rPr lang="en-US" sz="2500" dirty="0"/>
              <a:t>: The tool that is needed to execute the action</a:t>
            </a:r>
          </a:p>
          <a:p>
            <a:r>
              <a:rPr lang="en-US" sz="2500" b="1" dirty="0"/>
              <a:t>Abstraction</a:t>
            </a:r>
            <a:r>
              <a:rPr lang="en-US" sz="2500" dirty="0"/>
              <a:t>: Represents an interface that connects the two Classes.</a:t>
            </a:r>
          </a:p>
          <a:p>
            <a:endParaRPr lang="en-US" sz="2500" dirty="0"/>
          </a:p>
        </p:txBody>
      </p:sp>
    </p:spTree>
    <p:extLst>
      <p:ext uri="{BB962C8B-B14F-4D97-AF65-F5344CB8AC3E}">
        <p14:creationId xmlns:p14="http://schemas.microsoft.com/office/powerpoint/2010/main" val="2756853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
            </a:r>
            <a:br>
              <a:rPr lang="en-US" dirty="0"/>
            </a:br>
            <a:r>
              <a:rPr lang="en-US" dirty="0"/>
              <a:t>UML</a:t>
            </a:r>
            <a:r>
              <a:rPr lang="en-US" b="1" i="0" dirty="0">
                <a:solidFill>
                  <a:srgbClr val="04263D"/>
                </a:solidFill>
                <a:effectLst/>
                <a:latin typeface="Inter" panose="020B0502030000000004" pitchFamily="34" charset="0"/>
              </a:rPr>
              <a:t/>
            </a:r>
            <a:br>
              <a:rPr lang="en-US" b="1" i="0" dirty="0">
                <a:solidFill>
                  <a:srgbClr val="04263D"/>
                </a:solidFill>
                <a:effectLst/>
                <a:latin typeface="Inter" panose="020B0502030000000004" pitchFamily="34" charset="0"/>
              </a:rPr>
            </a:br>
            <a:endParaRPr lang="en-US" dirty="0"/>
          </a:p>
        </p:txBody>
      </p:sp>
      <p:sp>
        <p:nvSpPr>
          <p:cNvPr id="7" name="Content Placeholder 6">
            <a:extLst>
              <a:ext uri="{FF2B5EF4-FFF2-40B4-BE49-F238E27FC236}">
                <a16:creationId xmlns:a16="http://schemas.microsoft.com/office/drawing/2014/main" id="{5E6A8559-9C70-BF5A-53EE-FD6DE387490F}"/>
              </a:ext>
            </a:extLst>
          </p:cNvPr>
          <p:cNvSpPr>
            <a:spLocks noGrp="1"/>
          </p:cNvSpPr>
          <p:nvPr>
            <p:ph idx="1"/>
          </p:nvPr>
        </p:nvSpPr>
        <p:spPr/>
        <p:txBody>
          <a:bodyPr/>
          <a:lstStyle/>
          <a:p>
            <a:r>
              <a:rPr lang="en-US" dirty="0"/>
              <a:t>UML stands for </a:t>
            </a:r>
            <a:r>
              <a:rPr lang="en-US" b="1" dirty="0">
                <a:solidFill>
                  <a:srgbClr val="FF0000"/>
                </a:solidFill>
              </a:rPr>
              <a:t>U</a:t>
            </a:r>
            <a:r>
              <a:rPr lang="en-US" dirty="0"/>
              <a:t>nified </a:t>
            </a:r>
            <a:r>
              <a:rPr lang="en-US" b="1" dirty="0">
                <a:solidFill>
                  <a:srgbClr val="FF0000"/>
                </a:solidFill>
              </a:rPr>
              <a:t>M</a:t>
            </a:r>
            <a:r>
              <a:rPr lang="en-US" dirty="0"/>
              <a:t>odeling </a:t>
            </a:r>
            <a:r>
              <a:rPr lang="en-US" b="1" dirty="0">
                <a:solidFill>
                  <a:srgbClr val="FF0000"/>
                </a:solidFill>
              </a:rPr>
              <a:t>L</a:t>
            </a:r>
            <a:r>
              <a:rPr lang="en-US" dirty="0"/>
              <a:t>anguage. It’s a language to model software solutions, application structures, system behavior, and business processes. </a:t>
            </a:r>
          </a:p>
          <a:p>
            <a:r>
              <a:rPr lang="en-US" dirty="0"/>
              <a:t>There are 14 UML diagram types to help you model these behaviors divided into:</a:t>
            </a:r>
          </a:p>
          <a:p>
            <a:pPr lvl="1"/>
            <a:r>
              <a:rPr lang="en-US" b="1" i="0" dirty="0">
                <a:effectLst/>
                <a:latin typeface="Inter" panose="020B0502030000000004" pitchFamily="34" charset="0"/>
              </a:rPr>
              <a:t>Structure diagrams:</a:t>
            </a:r>
            <a:r>
              <a:rPr lang="en-US" dirty="0">
                <a:latin typeface="Inter" panose="020B0502030000000004" pitchFamily="34" charset="0"/>
              </a:rPr>
              <a:t> </a:t>
            </a:r>
            <a:r>
              <a:rPr lang="en-US" b="0" i="0" dirty="0">
                <a:effectLst/>
                <a:latin typeface="Inter" panose="020B0502030000000004" pitchFamily="34" charset="0"/>
              </a:rPr>
              <a:t>show the things in the modeled system. In more technical terms, they show different objects in a system. </a:t>
            </a:r>
          </a:p>
          <a:p>
            <a:pPr lvl="1"/>
            <a:r>
              <a:rPr lang="en-US" b="1" i="0" dirty="0">
                <a:effectLst/>
                <a:latin typeface="Inter" panose="020B0502030000000004" pitchFamily="34" charset="0"/>
              </a:rPr>
              <a:t>Behavioral diagrams:</a:t>
            </a:r>
            <a:r>
              <a:rPr lang="en-US" b="0" i="0" dirty="0">
                <a:effectLst/>
                <a:latin typeface="Inter" panose="020B0502030000000004" pitchFamily="34" charset="0"/>
              </a:rPr>
              <a:t> show what should happen in a system. They describe how the objects interact with each other to create a functioning system.</a:t>
            </a:r>
            <a:endParaRPr lang="en-US" dirty="0"/>
          </a:p>
          <a:p>
            <a:pPr lvl="1"/>
            <a:endParaRPr lang="en-VG" dirty="0"/>
          </a:p>
        </p:txBody>
      </p:sp>
    </p:spTree>
    <p:extLst>
      <p:ext uri="{BB962C8B-B14F-4D97-AF65-F5344CB8AC3E}">
        <p14:creationId xmlns:p14="http://schemas.microsoft.com/office/powerpoint/2010/main" val="5518599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61F09-AB63-D8B5-F42C-93BE074620EA}"/>
              </a:ext>
            </a:extLst>
          </p:cNvPr>
          <p:cNvSpPr>
            <a:spLocks noGrp="1"/>
          </p:cNvSpPr>
          <p:nvPr>
            <p:ph type="title"/>
          </p:nvPr>
        </p:nvSpPr>
        <p:spPr/>
        <p:txBody>
          <a:bodyPr/>
          <a:lstStyle/>
          <a:p>
            <a:r>
              <a:rPr lang="en-US" dirty="0"/>
              <a:t>UML diagrams types:</a:t>
            </a:r>
          </a:p>
        </p:txBody>
      </p:sp>
      <p:pic>
        <p:nvPicPr>
          <p:cNvPr id="5" name="Content Placeholder 4" descr="Diagram&#10;&#10;Description automatically generated">
            <a:extLst>
              <a:ext uri="{FF2B5EF4-FFF2-40B4-BE49-F238E27FC236}">
                <a16:creationId xmlns:a16="http://schemas.microsoft.com/office/drawing/2014/main" id="{7D24FC63-4009-E149-6F90-0750FCDBD50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7863" t="8792" r="17493" b="8245"/>
          <a:stretch/>
        </p:blipFill>
        <p:spPr>
          <a:xfrm>
            <a:off x="1784412" y="1902899"/>
            <a:ext cx="8389398" cy="4036297"/>
          </a:xfrm>
          <a:prstGeom prst="rect">
            <a:avLst/>
          </a:prstGeom>
          <a:ln>
            <a:noFill/>
          </a:ln>
          <a:effectLst>
            <a:softEdge rad="112500"/>
          </a:effectLst>
        </p:spPr>
      </p:pic>
    </p:spTree>
    <p:extLst>
      <p:ext uri="{BB962C8B-B14F-4D97-AF65-F5344CB8AC3E}">
        <p14:creationId xmlns:p14="http://schemas.microsoft.com/office/powerpoint/2010/main" val="2858990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71075D73F69F94D9CDACC16DB6979A0" ma:contentTypeVersion="10" ma:contentTypeDescription="Create a new document." ma:contentTypeScope="" ma:versionID="96650083f907c9defb38013f34027b59">
  <xsd:schema xmlns:xsd="http://www.w3.org/2001/XMLSchema" xmlns:xs="http://www.w3.org/2001/XMLSchema" xmlns:p="http://schemas.microsoft.com/office/2006/metadata/properties" xmlns:ns2="09a28ff2-03f1-4f3a-a694-3ec17742b49e" xmlns:ns3="13c273d4-6398-4b26-8378-621cdbdf8577" targetNamespace="http://schemas.microsoft.com/office/2006/metadata/properties" ma:root="true" ma:fieldsID="73052b85186406b2d2e9470b644a6216" ns2:_="" ns3:_="">
    <xsd:import namespace="09a28ff2-03f1-4f3a-a694-3ec17742b49e"/>
    <xsd:import namespace="13c273d4-6398-4b26-8378-621cdbdf857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a28ff2-03f1-4f3a-a694-3ec17742b49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117e2345-8a2e-46da-be25-7a60cc609945"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3c273d4-6398-4b26-8378-621cdbdf8577"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712cc0f8-4fa0-4060-b176-b203eb7b410f}" ma:internalName="TaxCatchAll" ma:showField="CatchAllData" ma:web="13c273d4-6398-4b26-8378-621cdbdf85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9a28ff2-03f1-4f3a-a694-3ec17742b49e">
      <Terms xmlns="http://schemas.microsoft.com/office/infopath/2007/PartnerControls"/>
    </lcf76f155ced4ddcb4097134ff3c332f>
    <TaxCatchAll xmlns="13c273d4-6398-4b26-8378-621cdbdf8577" xsi:nil="true"/>
  </documentManagement>
</p:properties>
</file>

<file path=customXml/itemProps1.xml><?xml version="1.0" encoding="utf-8"?>
<ds:datastoreItem xmlns:ds="http://schemas.openxmlformats.org/officeDocument/2006/customXml" ds:itemID="{BE004F6E-7D09-485C-BA34-085D9CBCC568}"/>
</file>

<file path=customXml/itemProps2.xml><?xml version="1.0" encoding="utf-8"?>
<ds:datastoreItem xmlns:ds="http://schemas.openxmlformats.org/officeDocument/2006/customXml" ds:itemID="{B1A97E58-A862-4B6A-8AF7-DCBFCFBF8BBD}"/>
</file>

<file path=customXml/itemProps3.xml><?xml version="1.0" encoding="utf-8"?>
<ds:datastoreItem xmlns:ds="http://schemas.openxmlformats.org/officeDocument/2006/customXml" ds:itemID="{E407F242-E6DA-4391-81EF-9BAF483ED502}"/>
</file>

<file path=docProps/app.xml><?xml version="1.0" encoding="utf-8"?>
<Properties xmlns="http://schemas.openxmlformats.org/officeDocument/2006/extended-properties" xmlns:vt="http://schemas.openxmlformats.org/officeDocument/2006/docPropsVTypes">
  <TotalTime>354</TotalTime>
  <Words>1407</Words>
  <Application>Microsoft Office PowerPoint</Application>
  <PresentationFormat>Widescreen</PresentationFormat>
  <Paragraphs>135</Paragraphs>
  <Slides>29</Slides>
  <Notes>0</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29</vt:i4>
      </vt:variant>
    </vt:vector>
  </HeadingPairs>
  <TitlesOfParts>
    <vt:vector size="42" baseType="lpstr">
      <vt:lpstr>Arial</vt:lpstr>
      <vt:lpstr>Calibri</vt:lpstr>
      <vt:lpstr>Calibri Light</vt:lpstr>
      <vt:lpstr>charter</vt:lpstr>
      <vt:lpstr>Helvetica Neue</vt:lpstr>
      <vt:lpstr>IBM Plex Sans</vt:lpstr>
      <vt:lpstr>Inter</vt:lpstr>
      <vt:lpstr>Source Sans Pro</vt:lpstr>
      <vt:lpstr>source-serif-pro</vt:lpstr>
      <vt:lpstr>Times New Roman</vt:lpstr>
      <vt:lpstr>Verdana</vt:lpstr>
      <vt:lpstr>Office Theme</vt:lpstr>
      <vt:lpstr>1_Office Theme</vt:lpstr>
      <vt:lpstr>PowerPoint Presentation</vt:lpstr>
      <vt:lpstr>SOLID Principles</vt:lpstr>
      <vt:lpstr>S: Single Responsibility Principle (SRP)</vt:lpstr>
      <vt:lpstr>O: Open closed Principle (OCP)</vt:lpstr>
      <vt:lpstr>L: Liskov substitution Principle (LSP)</vt:lpstr>
      <vt:lpstr>I: Interface Segregation Principle (ISP)</vt:lpstr>
      <vt:lpstr>D: Dependency Inversion Principle (DIP)</vt:lpstr>
      <vt:lpstr> UML </vt:lpstr>
      <vt:lpstr>UML diagrams types:</vt:lpstr>
      <vt:lpstr>Let’s talk about class diagram</vt:lpstr>
      <vt:lpstr>Class diagram cont..</vt:lpstr>
      <vt:lpstr>Class diagram relationships:</vt:lpstr>
      <vt:lpstr>Class diagram relationships cont..</vt:lpstr>
      <vt:lpstr>Class diagram relationships cont..</vt:lpstr>
      <vt:lpstr>Aggregation cont..</vt:lpstr>
      <vt:lpstr>Class diagram relationships cont..</vt:lpstr>
      <vt:lpstr>composition cont..</vt:lpstr>
      <vt:lpstr>Class diagram relationships cont..</vt:lpstr>
      <vt:lpstr>Dependency cont..</vt:lpstr>
      <vt:lpstr>Class diagram relationships cont..</vt:lpstr>
      <vt:lpstr>Multiplicity (Cardinality)</vt:lpstr>
      <vt:lpstr>Class diagram relationships cont..</vt:lpstr>
      <vt:lpstr>Class diagram visibility</vt:lpstr>
      <vt:lpstr>Example(1) student &amp; professor</vt:lpstr>
      <vt:lpstr>Example(2)  Bank</vt:lpstr>
      <vt:lpstr>Example(3) Car</vt:lpstr>
      <vt:lpstr>Example(4) online order system</vt:lpstr>
      <vt:lpstr>Quiz1 class diagram Bank &amp; ATM</vt:lpstr>
      <vt:lpstr>Quiz2 class diagram LMS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Mustafa ElNainay</dc:creator>
  <cp:lastModifiedBy>Ahmed Samir</cp:lastModifiedBy>
  <cp:revision>28</cp:revision>
  <dcterms:created xsi:type="dcterms:W3CDTF">2022-08-01T13:04:37Z</dcterms:created>
  <dcterms:modified xsi:type="dcterms:W3CDTF">2023-02-19T18:04:58Z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0x010100771075D73F69F94D9CDACC16DB6979A0</vt:lpwstr>
  </property>
</Properties>
</file>

<file path=docProps/thumbnail.jpeg>
</file>